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docProps/core.xml" ContentType="application/vnd.openxmlformats-package.core-properties+xml"/>
  <Override PartName="/docProps/app.xml" ContentType="application/vnd.openxmlformats-officedocument.extended-properties+xml"/>
  <Override PartName="/ppt/ink/ink48.xml" ContentType="application/inkml+xml"/>
  <Override PartName="/ppt/ink/ink49.xml" ContentType="application/inkml+xml"/>
  <Override PartName="/ppt/ink/ink50.xml" ContentType="application/inkml+xml"/>
  <Override PartName="/ppt/ink/ink53.xml" ContentType="application/inkml+xml"/>
  <Override PartName="/ppt/ink/ink54.xml" ContentType="application/inkml+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99" r:id="rId2"/>
    <p:sldId id="302" r:id="rId3"/>
    <p:sldId id="303" r:id="rId4"/>
    <p:sldId id="304" r:id="rId5"/>
    <p:sldId id="300" r:id="rId6"/>
    <p:sldId id="257" r:id="rId7"/>
    <p:sldId id="258" r:id="rId8"/>
    <p:sldId id="260" r:id="rId9"/>
    <p:sldId id="262" r:id="rId10"/>
    <p:sldId id="261" r:id="rId11"/>
    <p:sldId id="263" r:id="rId12"/>
    <p:sldId id="264" r:id="rId13"/>
    <p:sldId id="266" r:id="rId14"/>
    <p:sldId id="269" r:id="rId15"/>
    <p:sldId id="270"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65"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76"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4T11:56:03.340"/>
    </inkml:context>
    <inkml:brush xml:id="br0">
      <inkml:brushProperty name="width" value="0.05" units="cm"/>
      <inkml:brushProperty name="height" value="0.05" units="cm"/>
    </inkml:brush>
  </inkml:definitions>
  <inkml:trace contextRef="#ctx0" brushRef="#br0">34 3253 19543,'0'0'0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5T07:13:38.286"/>
    </inkml:context>
    <inkml:brush xml:id="br0">
      <inkml:brushProperty name="width" value="0.05" units="cm"/>
      <inkml:brushProperty name="height" value="0.05" units="cm"/>
      <inkml:brushProperty name="color" value="#E71224"/>
    </inkml:brush>
  </inkml:definitions>
  <inkml:trace contextRef="#ctx0" brushRef="#br0">0 1 17391,'0'0'0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5T07:13:43.538"/>
    </inkml:context>
    <inkml:brush xml:id="br0">
      <inkml:brushProperty name="width" value="0.05" units="cm"/>
      <inkml:brushProperty name="height" value="0.05" units="cm"/>
      <inkml:brushProperty name="color" value="#E71224"/>
    </inkml:brush>
  </inkml:definitions>
  <inkml:trace contextRef="#ctx0" brushRef="#br0">0 1 14432</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5T07:14:05.020"/>
    </inkml:context>
    <inkml:brush xml:id="br0">
      <inkml:brushProperty name="width" value="0.05" units="cm"/>
      <inkml:brushProperty name="height" value="0.05" units="cm"/>
      <inkml:brushProperty name="color" value="#E71224"/>
    </inkml:brush>
  </inkml:definitions>
  <inkml:trace contextRef="#ctx0" brushRef="#br0">6 1 14432,'0'0'0,"0"33"0,-2 20 0,-1 31-10344</inkml:trace>
</inkml:ink>
</file>

<file path=ppt/ink/ink13.xml><?xml version="1.0" encoding="utf-8"?>
<inkml:ink xmlns:inkml="http://www.w3.org/2003/InkML">
  <inkml:definitions>
    <inkml:context xml:id="ctx0">
      <inkml:inkSource xml:id="inkSrc0">
        <inkml:traceFormat>
          <inkml:channel name="X" type="integer" max="19472" units="cm"/>
          <inkml:channel name="Y" type="integer" max="11152" units="cm"/>
          <inkml:channel name="F" type="integer" max="4096" units="dev"/>
          <inkml:channel name="T" type="integer" max="2.14748E9" units="dev"/>
        </inkml:traceFormat>
        <inkml:channelProperties>
          <inkml:channelProperty channel="X" name="resolution" value="630.1618" units="1/cm"/>
          <inkml:channelProperty channel="Y" name="resolution" value="640.91956" units="1/cm"/>
          <inkml:channelProperty channel="F" name="resolution" value="0" units="1/dev"/>
          <inkml:channelProperty channel="T" name="resolution" value="1" units="1/dev"/>
        </inkml:channelProperties>
      </inkml:inkSource>
      <inkml:timestamp xml:id="ts0" timeString="2020-10-24T12:05:09.148"/>
    </inkml:context>
    <inkml:brush xml:id="br0">
      <inkml:brushProperty name="width" value="0.05292" units="cm"/>
      <inkml:brushProperty name="height" value="0.05292" units="cm"/>
      <inkml:brushProperty name="color" value="#FF0000"/>
    </inkml:brush>
  </inkml:definitions>
  <inkml:trace contextRef="#ctx0" brushRef="#br0">18530 10531 1748 0,'0'0'0'0,"0"0"0"0,-7-29 0 0,-1 2-1251 0</inkml:trace>
  <inkml:trace contextRef="#ctx0" brushRef="#br0" timeOffset="87.76">18749 10676 1087 0,'0'0'0'0,"-10"-15"0"16,-7-11 0-16,-11-15-756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5T07:11:24.101"/>
    </inkml:context>
    <inkml:brush xml:id="br0">
      <inkml:brushProperty name="width" value="0.05" units="cm"/>
      <inkml:brushProperty name="height" value="0.05" units="cm"/>
      <inkml:brushProperty name="color" value="#E71224"/>
    </inkml:brush>
  </inkml:definitions>
  <inkml:trace contextRef="#ctx0" brushRef="#br0">1 119 8248,'0'0'0,"28"2"0,23 3 504,-2-26 0,11-21-504,48-21-6592</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4T11:57:33.969"/>
    </inkml:context>
    <inkml:brush xml:id="br0">
      <inkml:brushProperty name="width" value="0.05" units="cm"/>
      <inkml:brushProperty name="height" value="0.05" units="cm"/>
      <inkml:brushProperty name="color" value="#E71224"/>
    </inkml:brush>
  </inkml:definitions>
  <inkml:trace contextRef="#ctx0" brushRef="#br0">1 1 11296,'0'0'0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4T11:58:03.454"/>
    </inkml:context>
    <inkml:brush xml:id="br0">
      <inkml:brushProperty name="width" value="0.05" units="cm"/>
      <inkml:brushProperty name="height" value="0.05" units="cm"/>
      <inkml:brushProperty name="color" value="#E71224"/>
    </inkml:brush>
  </inkml:definitions>
  <inkml:trace contextRef="#ctx0" brushRef="#br0">0 58 6104,'4'-20'22,"1"-18"149,-3 57 560,-1-17-708,-1 0-1,0-1 0,1 1 1,-1 0-1,0 0 0,0 0 1,0 0-1,0 0 0,-1 0 1,1 0-1,0 0 0,-1 0 1,0 2-1,0-4-22,1 0 0,0 0-1,0 1 1,0-1 0,0 0 0,-1 0 0,1 0-1,0 0 1,0 0 0,0 0 0,0 1-1,0-1 1,0 0 0,0 0 0,0 0 0,-1 0-1,1 0 1,0 1 0,0-1 0,0 0-1,0 0 1,0 0 0,0 0 0,0 1 0,0-1-1,0 0 1,0 0 0,0 0 0,0 1-1,0-1 1,0 0 0,0 0 0,0 0 0,0 0-1,0 1 1,0-1 0,1 0 0,-1 0-1,0 0 1,0 0 0,0 0 0,0 1 0,0-1-1,0 0 1,0 0 0,1 0 0,-1 0-1,0 0 1,0 0 0,0 1 0,0-1 0,0 0-1,1 0 1,6-3-865,1-2-3295</inkml:trace>
</inkml:ink>
</file>

<file path=ppt/ink/ink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4-25T06:32:21.694"/>
    </inkml:context>
    <inkml:brush xml:id="br0">
      <inkml:brushProperty name="width" value="0.05" units="cm"/>
      <inkml:brushProperty name="height" value="0.05" units="cm"/>
      <inkml:brushProperty name="color" value="#AE198D"/>
      <inkml:brushProperty name="inkEffects" value="galaxy"/>
      <inkml:brushProperty name="anchorX" value="-15718.82813"/>
      <inkml:brushProperty name="anchorY" value="-5549.75684"/>
      <inkml:brushProperty name="scaleFactor" value="0.5"/>
    </inkml:brush>
  </inkml:definitions>
  <inkml:trace contextRef="#ctx0" brushRef="#br0">71 48 4760,'0'0'0,"-4"-20"0,1 10 0,1 1 0,1 4 0,1 3 9,0 1-11,0 3 22,1 2-26,0 0 56,0 0-64,-1 1 68,1 0-68,0-1 12,0 0 4,-1-1-3,1 0 1,0 0-19,0-1 25,-1-1-18,2 1 14,-1 0-12,0-1 12,-1 0-12,1-1 12,-1 1-3,0-1 1,0 0 0,0 0 0,0 0 0,0 0 0,0 0 0,-2 0 0,1 1-65,-1 0 83,1 0-83,-1 1 81,-1-1-341,2 1 415,-2 1-443,0 0 441,0 0-235,1-1 177,0 1-138,-2 0 134,1 0-160,1-1 168,-1 0-172,0 0 172,0-1-51,2 1 17,0-2 0,-1 2 0,1-1 140,-1 0-180,1 0 209,1 1-211,0 0 324,-1-1-356,1 0 372,0 1-372,-1 0 512,0 0-552,1-1 572,-2 0-572,1 0 395,-1 0-345,1-1 329,-1 1-332,1-1 269,-1 0-250,1 0 249,-1 0-252,0 1 338,1 0-362,-1-1 374,1 1-374,1-1 131,0 0-61,-1 0 26,1 0-26,1 0 36,-1 0-39,0 0 40,0 0-40,0 0-16,0 0 32,1-2-31,2-6 28,4-6-5010,-1-1 4017</inkml:trace>
</inkml:ink>
</file>

<file path=ppt/ink/ink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4-25T06:32:23.812"/>
    </inkml:context>
    <inkml:brush xml:id="br0">
      <inkml:brushProperty name="width" value="0.05" units="cm"/>
      <inkml:brushProperty name="height" value="0.05" units="cm"/>
      <inkml:brushProperty name="color" value="#AE198D"/>
      <inkml:brushProperty name="inkEffects" value="galaxy"/>
      <inkml:brushProperty name="anchorX" value="-13940.15234"/>
      <inkml:brushProperty name="anchorY" value="-3908.73022"/>
      <inkml:brushProperty name="scaleFactor" value="0.5"/>
    </inkml:brush>
  </inkml:definitions>
  <inkml:trace contextRef="#ctx0" brushRef="#br0">1 0 8160,'0'0'144,"8"2"-156,8 2-6705,0 0 5681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4T11:58:10.955"/>
    </inkml:context>
    <inkml:brush xml:id="br0">
      <inkml:brushProperty name="width" value="0.05" units="cm"/>
      <inkml:brushProperty name="height" value="0.05" units="cm"/>
      <inkml:brushProperty name="color" value="#E71224"/>
    </inkml:brush>
  </inkml:definitions>
  <inkml:trace contextRef="#ctx0" brushRef="#br0">1 0 8968,'0'0'0</inkml:trace>
</inkml:ink>
</file>

<file path=ppt/ink/ink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4-25T06:32:33.060"/>
    </inkml:context>
    <inkml:brush xml:id="br0">
      <inkml:brushProperty name="width" value="0.05" units="cm"/>
      <inkml:brushProperty name="height" value="0.05" units="cm"/>
      <inkml:brushProperty name="color" value="#AE198D"/>
      <inkml:brushProperty name="inkEffects" value="galaxy"/>
      <inkml:brushProperty name="anchorX" value="-14212.88867"/>
      <inkml:brushProperty name="anchorY" value="-4893.83496"/>
      <inkml:brushProperty name="scaleFactor" value="0.5"/>
    </inkml:brush>
  </inkml:definitions>
  <inkml:trace contextRef="#ctx0" brushRef="#br0">71 0 2968,'0'0'0,"-18"5"0,5-2 709,2 0-911,-1 0 1012,4-1-1012,3 1 1050,2-2-1062,2 0 1077,3 0-1079,1-1 1210,0 0-1247,0 0 1266,1 0-1266,-1-1 977,0 1-895,-1 0 854,0 0-854,0 0 817,0 0-806,-1 0 809,2 0-812,-1 0 730,9 0 7907,-9 0-8476</inkml:trace>
</inkml:ink>
</file>

<file path=ppt/ink/ink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1T10:22:23.503"/>
    </inkml:context>
    <inkml:brush xml:id="br0">
      <inkml:brushProperty name="width" value="0.05" units="cm"/>
      <inkml:brushProperty name="height" value="0.05" units="cm"/>
      <inkml:brushProperty name="color" value="#AE198D"/>
      <inkml:brushProperty name="inkEffects" value="galaxy"/>
      <inkml:brushProperty name="anchorX" value="-19053.66211"/>
      <inkml:brushProperty name="anchorY" value="-3364.52637"/>
      <inkml:brushProperty name="scaleFactor" value="0.5"/>
    </inkml:brush>
  </inkml:definitions>
  <inkml:trace contextRef="#ctx0" brushRef="#br0">10 27 904,'0'0'0,"-2"-6"0,-2-4-233,1 0-521</inkml:trace>
</inkml:ink>
</file>

<file path=ppt/ink/ink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5-01T10:22:24.076"/>
    </inkml:context>
    <inkml:brush xml:id="br0">
      <inkml:brushProperty name="width" value="0.05" units="cm"/>
      <inkml:brushProperty name="height" value="0.05" units="cm"/>
      <inkml:brushProperty name="color" value="#AE198D"/>
      <inkml:brushProperty name="inkEffects" value="galaxy"/>
      <inkml:brushProperty name="anchorX" value="-18197.5"/>
      <inkml:brushProperty name="anchorY" value="-2491.47949"/>
      <inkml:brushProperty name="scaleFactor" value="0.5"/>
    </inkml:brush>
  </inkml:definitions>
  <inkml:trace contextRef="#ctx0" brushRef="#br0">35 34 816,'0'0'0,"-6"-7"0,1 3-9,0-1 11,0 1-3,0-1 1,-4-4 4737,10 10-4764,1 0 183,-1-1-193,1 1 196,-1 0 118,1 0-348,-1-1 434,1 1-454,-1 0 230,0 0-166,6 0 5647,-5-1-5554,3 2-73,-1-1 14,1 1-7,5 1-7153</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4T11:59:37.739"/>
    </inkml:context>
    <inkml:brush xml:id="br0">
      <inkml:brushProperty name="width" value="0.05" units="cm"/>
      <inkml:brushProperty name="height" value="0.05" units="cm"/>
      <inkml:brushProperty name="color" value="#E71224"/>
    </inkml:brush>
  </inkml:definitions>
  <inkml:trace contextRef="#ctx0" brushRef="#br0">1 1 10224,'0'0'0,"8"16"0,8 15 528,-5-13 8,3-4-536,12 19-8120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5T07:13:44.286"/>
    </inkml:context>
    <inkml:brush xml:id="br0">
      <inkml:brushProperty name="width" value="0.05" units="cm"/>
      <inkml:brushProperty name="height" value="0.05" units="cm"/>
      <inkml:brushProperty name="color" value="#E71224"/>
    </inkml:brush>
  </inkml:definitions>
  <inkml:trace contextRef="#ctx0" brushRef="#br0">73 39 11832,'-23'-9'-115,"13"5"-184,1 0 0,-1 0 0,-11-8 0,39 17 796,10 3 899,-16-5-3400,-11-3 1579,10-3-1195,-4-5 591,3-2-3611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5T07:13:44.676"/>
    </inkml:context>
    <inkml:brush xml:id="br0">
      <inkml:brushProperty name="width" value="0.05" units="cm"/>
      <inkml:brushProperty name="height" value="0.05" units="cm"/>
      <inkml:brushProperty name="color" value="#E71224"/>
    </inkml:brush>
  </inkml:definitions>
  <inkml:trace contextRef="#ctx0" brushRef="#br0">58 46 10936,'0'0'0,"-17"-13"0,-8-11 0,16 15-5760,13 9 5928,1 2-168,-7 7-608,-5 1 608,0 9-3000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10-25T07:13:37.887"/>
    </inkml:context>
    <inkml:brush xml:id="br0">
      <inkml:brushProperty name="width" value="0.05" units="cm"/>
      <inkml:brushProperty name="height" value="0.05" units="cm"/>
      <inkml:brushProperty name="color" value="#E71224"/>
    </inkml:brush>
  </inkml:definitions>
  <inkml:trace contextRef="#ctx0" brushRef="#br0">0 0 13896,'0'0'0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3896A9-CAA0-47FB-96E6-FC68EBE3B5E0}" type="datetimeFigureOut">
              <a:rPr lang="en-IN" smtClean="0"/>
              <a:t>15-02-2022</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7C8E07-BF2C-4477-84EA-C57847C467B1}" type="slidenum">
              <a:rPr lang="en-IN" smtClean="0"/>
              <a:t>‹#›</a:t>
            </a:fld>
            <a:endParaRPr lang="en-IN"/>
          </a:p>
        </p:txBody>
      </p:sp>
    </p:spTree>
    <p:extLst>
      <p:ext uri="{BB962C8B-B14F-4D97-AF65-F5344CB8AC3E}">
        <p14:creationId xmlns:p14="http://schemas.microsoft.com/office/powerpoint/2010/main" val="757853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B35436-37A1-4070-8384-11B8EC0A6899}" type="slidenum">
              <a:rPr lang="en-US" smtClean="0"/>
              <a:pPr/>
              <a:t>13</a:t>
            </a:fld>
            <a:endParaRPr lang="en-US"/>
          </a:p>
        </p:txBody>
      </p:sp>
    </p:spTree>
    <p:extLst>
      <p:ext uri="{BB962C8B-B14F-4D97-AF65-F5344CB8AC3E}">
        <p14:creationId xmlns:p14="http://schemas.microsoft.com/office/powerpoint/2010/main" val="12451107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6D1B6-D43E-469C-A7EA-9A8F79B873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C0DD3010-B736-4F82-BB90-F10D573D9D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3E7B7350-5D88-4C80-8227-D6EAC7FFB59F}"/>
              </a:ext>
            </a:extLst>
          </p:cNvPr>
          <p:cNvSpPr>
            <a:spLocks noGrp="1"/>
          </p:cNvSpPr>
          <p:nvPr>
            <p:ph type="dt" sz="half" idx="10"/>
          </p:nvPr>
        </p:nvSpPr>
        <p:spPr/>
        <p:txBody>
          <a:bodyPr/>
          <a:lstStyle/>
          <a:p>
            <a:fld id="{BC9E0D76-5230-49F6-B99B-EA6401E10114}" type="datetimeFigureOut">
              <a:rPr lang="en-IN" smtClean="0"/>
              <a:t>15-02-2022</a:t>
            </a:fld>
            <a:endParaRPr lang="en-IN"/>
          </a:p>
        </p:txBody>
      </p:sp>
      <p:sp>
        <p:nvSpPr>
          <p:cNvPr id="5" name="Footer Placeholder 4">
            <a:extLst>
              <a:ext uri="{FF2B5EF4-FFF2-40B4-BE49-F238E27FC236}">
                <a16:creationId xmlns:a16="http://schemas.microsoft.com/office/drawing/2014/main" id="{46C45D22-29EC-43D3-BF80-3CFF65CB239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6B21BCD-3CFD-4EA1-8CCB-89FBFC4F7E9F}"/>
              </a:ext>
            </a:extLst>
          </p:cNvPr>
          <p:cNvSpPr>
            <a:spLocks noGrp="1"/>
          </p:cNvSpPr>
          <p:nvPr>
            <p:ph type="sldNum" sz="quarter" idx="12"/>
          </p:nvPr>
        </p:nvSpPr>
        <p:spPr/>
        <p:txBody>
          <a:bodyPr/>
          <a:lstStyle/>
          <a:p>
            <a:fld id="{B08B3406-1FD1-4799-BB1D-3BA56C7F32B2}" type="slidenum">
              <a:rPr lang="en-IN" smtClean="0"/>
              <a:t>‹#›</a:t>
            </a:fld>
            <a:endParaRPr lang="en-IN"/>
          </a:p>
        </p:txBody>
      </p:sp>
    </p:spTree>
    <p:extLst>
      <p:ext uri="{BB962C8B-B14F-4D97-AF65-F5344CB8AC3E}">
        <p14:creationId xmlns:p14="http://schemas.microsoft.com/office/powerpoint/2010/main" val="3143498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D6092-B995-4D97-8DFE-C4008F6FA56A}"/>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3D39833-CBCA-4908-9D06-C171335D0E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F2D673C-9FAA-4E04-A355-54B25CD13A65}"/>
              </a:ext>
            </a:extLst>
          </p:cNvPr>
          <p:cNvSpPr>
            <a:spLocks noGrp="1"/>
          </p:cNvSpPr>
          <p:nvPr>
            <p:ph type="dt" sz="half" idx="10"/>
          </p:nvPr>
        </p:nvSpPr>
        <p:spPr/>
        <p:txBody>
          <a:bodyPr/>
          <a:lstStyle/>
          <a:p>
            <a:fld id="{BC9E0D76-5230-49F6-B99B-EA6401E10114}" type="datetimeFigureOut">
              <a:rPr lang="en-IN" smtClean="0"/>
              <a:t>15-02-2022</a:t>
            </a:fld>
            <a:endParaRPr lang="en-IN"/>
          </a:p>
        </p:txBody>
      </p:sp>
      <p:sp>
        <p:nvSpPr>
          <p:cNvPr id="5" name="Footer Placeholder 4">
            <a:extLst>
              <a:ext uri="{FF2B5EF4-FFF2-40B4-BE49-F238E27FC236}">
                <a16:creationId xmlns:a16="http://schemas.microsoft.com/office/drawing/2014/main" id="{4CCD518A-CD5B-41B1-8EF0-255A7A72856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56ED72D-E5DB-4C20-AAA4-359B4778FD2A}"/>
              </a:ext>
            </a:extLst>
          </p:cNvPr>
          <p:cNvSpPr>
            <a:spLocks noGrp="1"/>
          </p:cNvSpPr>
          <p:nvPr>
            <p:ph type="sldNum" sz="quarter" idx="12"/>
          </p:nvPr>
        </p:nvSpPr>
        <p:spPr/>
        <p:txBody>
          <a:bodyPr/>
          <a:lstStyle/>
          <a:p>
            <a:fld id="{B08B3406-1FD1-4799-BB1D-3BA56C7F32B2}" type="slidenum">
              <a:rPr lang="en-IN" smtClean="0"/>
              <a:t>‹#›</a:t>
            </a:fld>
            <a:endParaRPr lang="en-IN"/>
          </a:p>
        </p:txBody>
      </p:sp>
    </p:spTree>
    <p:extLst>
      <p:ext uri="{BB962C8B-B14F-4D97-AF65-F5344CB8AC3E}">
        <p14:creationId xmlns:p14="http://schemas.microsoft.com/office/powerpoint/2010/main" val="3405082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504818-BEB0-4A55-A81D-EE511B180B7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90A83D0-EFFE-495C-9AA8-0D90E469D3D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0DA3161-9C14-4E0A-977E-6D34AC3CA509}"/>
              </a:ext>
            </a:extLst>
          </p:cNvPr>
          <p:cNvSpPr>
            <a:spLocks noGrp="1"/>
          </p:cNvSpPr>
          <p:nvPr>
            <p:ph type="dt" sz="half" idx="10"/>
          </p:nvPr>
        </p:nvSpPr>
        <p:spPr/>
        <p:txBody>
          <a:bodyPr/>
          <a:lstStyle/>
          <a:p>
            <a:fld id="{BC9E0D76-5230-49F6-B99B-EA6401E10114}" type="datetimeFigureOut">
              <a:rPr lang="en-IN" smtClean="0"/>
              <a:t>15-02-2022</a:t>
            </a:fld>
            <a:endParaRPr lang="en-IN"/>
          </a:p>
        </p:txBody>
      </p:sp>
      <p:sp>
        <p:nvSpPr>
          <p:cNvPr id="5" name="Footer Placeholder 4">
            <a:extLst>
              <a:ext uri="{FF2B5EF4-FFF2-40B4-BE49-F238E27FC236}">
                <a16:creationId xmlns:a16="http://schemas.microsoft.com/office/drawing/2014/main" id="{6CFB4D09-689D-4987-B324-A88A8BF2E7D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3CCD95B-9F76-429E-8417-F338F21B51C0}"/>
              </a:ext>
            </a:extLst>
          </p:cNvPr>
          <p:cNvSpPr>
            <a:spLocks noGrp="1"/>
          </p:cNvSpPr>
          <p:nvPr>
            <p:ph type="sldNum" sz="quarter" idx="12"/>
          </p:nvPr>
        </p:nvSpPr>
        <p:spPr/>
        <p:txBody>
          <a:bodyPr/>
          <a:lstStyle/>
          <a:p>
            <a:fld id="{B08B3406-1FD1-4799-BB1D-3BA56C7F32B2}" type="slidenum">
              <a:rPr lang="en-IN" smtClean="0"/>
              <a:t>‹#›</a:t>
            </a:fld>
            <a:endParaRPr lang="en-IN"/>
          </a:p>
        </p:txBody>
      </p:sp>
    </p:spTree>
    <p:extLst>
      <p:ext uri="{BB962C8B-B14F-4D97-AF65-F5344CB8AC3E}">
        <p14:creationId xmlns:p14="http://schemas.microsoft.com/office/powerpoint/2010/main" val="526373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1C19E-C5AA-4D62-8670-520882FEE9C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17871AF-FDE3-4D14-961F-F01095B54D1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92E1801-2599-42E2-9D95-8EF7CDAD4C21}"/>
              </a:ext>
            </a:extLst>
          </p:cNvPr>
          <p:cNvSpPr>
            <a:spLocks noGrp="1"/>
          </p:cNvSpPr>
          <p:nvPr>
            <p:ph type="dt" sz="half" idx="10"/>
          </p:nvPr>
        </p:nvSpPr>
        <p:spPr/>
        <p:txBody>
          <a:bodyPr/>
          <a:lstStyle/>
          <a:p>
            <a:fld id="{BC9E0D76-5230-49F6-B99B-EA6401E10114}" type="datetimeFigureOut">
              <a:rPr lang="en-IN" smtClean="0"/>
              <a:t>15-02-2022</a:t>
            </a:fld>
            <a:endParaRPr lang="en-IN"/>
          </a:p>
        </p:txBody>
      </p:sp>
      <p:sp>
        <p:nvSpPr>
          <p:cNvPr id="5" name="Footer Placeholder 4">
            <a:extLst>
              <a:ext uri="{FF2B5EF4-FFF2-40B4-BE49-F238E27FC236}">
                <a16:creationId xmlns:a16="http://schemas.microsoft.com/office/drawing/2014/main" id="{BA26D5E5-92E9-4FB4-A320-05D663835B6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5866C0A-4500-4734-9F4B-2E02B8A8FAC5}"/>
              </a:ext>
            </a:extLst>
          </p:cNvPr>
          <p:cNvSpPr>
            <a:spLocks noGrp="1"/>
          </p:cNvSpPr>
          <p:nvPr>
            <p:ph type="sldNum" sz="quarter" idx="12"/>
          </p:nvPr>
        </p:nvSpPr>
        <p:spPr/>
        <p:txBody>
          <a:bodyPr/>
          <a:lstStyle/>
          <a:p>
            <a:fld id="{B08B3406-1FD1-4799-BB1D-3BA56C7F32B2}" type="slidenum">
              <a:rPr lang="en-IN" smtClean="0"/>
              <a:t>‹#›</a:t>
            </a:fld>
            <a:endParaRPr lang="en-IN"/>
          </a:p>
        </p:txBody>
      </p:sp>
    </p:spTree>
    <p:extLst>
      <p:ext uri="{BB962C8B-B14F-4D97-AF65-F5344CB8AC3E}">
        <p14:creationId xmlns:p14="http://schemas.microsoft.com/office/powerpoint/2010/main" val="1399536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D5545-9609-44F8-A888-C59CED58270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20461DE1-BC4A-4A44-A6AB-6929BF17086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3838D70-9373-4741-9364-928118DF552E}"/>
              </a:ext>
            </a:extLst>
          </p:cNvPr>
          <p:cNvSpPr>
            <a:spLocks noGrp="1"/>
          </p:cNvSpPr>
          <p:nvPr>
            <p:ph type="dt" sz="half" idx="10"/>
          </p:nvPr>
        </p:nvSpPr>
        <p:spPr/>
        <p:txBody>
          <a:bodyPr/>
          <a:lstStyle/>
          <a:p>
            <a:fld id="{BC9E0D76-5230-49F6-B99B-EA6401E10114}" type="datetimeFigureOut">
              <a:rPr lang="en-IN" smtClean="0"/>
              <a:t>15-02-2022</a:t>
            </a:fld>
            <a:endParaRPr lang="en-IN"/>
          </a:p>
        </p:txBody>
      </p:sp>
      <p:sp>
        <p:nvSpPr>
          <p:cNvPr id="5" name="Footer Placeholder 4">
            <a:extLst>
              <a:ext uri="{FF2B5EF4-FFF2-40B4-BE49-F238E27FC236}">
                <a16:creationId xmlns:a16="http://schemas.microsoft.com/office/drawing/2014/main" id="{0D6C8394-F558-4CBB-B066-B3CBA0D4DBC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E9BBEC2-6F38-45C1-8741-B36D8AD1EBA2}"/>
              </a:ext>
            </a:extLst>
          </p:cNvPr>
          <p:cNvSpPr>
            <a:spLocks noGrp="1"/>
          </p:cNvSpPr>
          <p:nvPr>
            <p:ph type="sldNum" sz="quarter" idx="12"/>
          </p:nvPr>
        </p:nvSpPr>
        <p:spPr/>
        <p:txBody>
          <a:bodyPr/>
          <a:lstStyle/>
          <a:p>
            <a:fld id="{B08B3406-1FD1-4799-BB1D-3BA56C7F32B2}" type="slidenum">
              <a:rPr lang="en-IN" smtClean="0"/>
              <a:t>‹#›</a:t>
            </a:fld>
            <a:endParaRPr lang="en-IN"/>
          </a:p>
        </p:txBody>
      </p:sp>
    </p:spTree>
    <p:extLst>
      <p:ext uri="{BB962C8B-B14F-4D97-AF65-F5344CB8AC3E}">
        <p14:creationId xmlns:p14="http://schemas.microsoft.com/office/powerpoint/2010/main" val="3157649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A984C-7901-4BBA-B77A-190BABDB1629}"/>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32D213F-867F-4919-B7AB-540BF2029C3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3CA72838-C9EB-4084-BBE8-E9F90EDB378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4666321D-BC8D-44BB-BF79-69AC91822F2E}"/>
              </a:ext>
            </a:extLst>
          </p:cNvPr>
          <p:cNvSpPr>
            <a:spLocks noGrp="1"/>
          </p:cNvSpPr>
          <p:nvPr>
            <p:ph type="dt" sz="half" idx="10"/>
          </p:nvPr>
        </p:nvSpPr>
        <p:spPr/>
        <p:txBody>
          <a:bodyPr/>
          <a:lstStyle/>
          <a:p>
            <a:fld id="{BC9E0D76-5230-49F6-B99B-EA6401E10114}" type="datetimeFigureOut">
              <a:rPr lang="en-IN" smtClean="0"/>
              <a:t>15-02-2022</a:t>
            </a:fld>
            <a:endParaRPr lang="en-IN"/>
          </a:p>
        </p:txBody>
      </p:sp>
      <p:sp>
        <p:nvSpPr>
          <p:cNvPr id="6" name="Footer Placeholder 5">
            <a:extLst>
              <a:ext uri="{FF2B5EF4-FFF2-40B4-BE49-F238E27FC236}">
                <a16:creationId xmlns:a16="http://schemas.microsoft.com/office/drawing/2014/main" id="{CE441B3C-CB4F-4081-878E-3FA37C0C239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A45F896-F34E-4845-981C-37ED4508D0FA}"/>
              </a:ext>
            </a:extLst>
          </p:cNvPr>
          <p:cNvSpPr>
            <a:spLocks noGrp="1"/>
          </p:cNvSpPr>
          <p:nvPr>
            <p:ph type="sldNum" sz="quarter" idx="12"/>
          </p:nvPr>
        </p:nvSpPr>
        <p:spPr/>
        <p:txBody>
          <a:bodyPr/>
          <a:lstStyle/>
          <a:p>
            <a:fld id="{B08B3406-1FD1-4799-BB1D-3BA56C7F32B2}" type="slidenum">
              <a:rPr lang="en-IN" smtClean="0"/>
              <a:t>‹#›</a:t>
            </a:fld>
            <a:endParaRPr lang="en-IN"/>
          </a:p>
        </p:txBody>
      </p:sp>
    </p:spTree>
    <p:extLst>
      <p:ext uri="{BB962C8B-B14F-4D97-AF65-F5344CB8AC3E}">
        <p14:creationId xmlns:p14="http://schemas.microsoft.com/office/powerpoint/2010/main" val="4149985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16873-B0B5-4583-9451-68567F99C19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4AC18E0-AE6E-47F6-86F0-5FAE3027C35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78F5DDA-288E-4DEE-AF33-6AA6085B3C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D94B96A-BECA-4BF3-A6AF-CE2C076FFA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651D7D-EE1A-47C2-B7EE-6DF21E02BF9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D5EDB3F2-7E8C-478A-AD14-A3CEA62E4D22}"/>
              </a:ext>
            </a:extLst>
          </p:cNvPr>
          <p:cNvSpPr>
            <a:spLocks noGrp="1"/>
          </p:cNvSpPr>
          <p:nvPr>
            <p:ph type="dt" sz="half" idx="10"/>
          </p:nvPr>
        </p:nvSpPr>
        <p:spPr/>
        <p:txBody>
          <a:bodyPr/>
          <a:lstStyle/>
          <a:p>
            <a:fld id="{BC9E0D76-5230-49F6-B99B-EA6401E10114}" type="datetimeFigureOut">
              <a:rPr lang="en-IN" smtClean="0"/>
              <a:t>15-02-2022</a:t>
            </a:fld>
            <a:endParaRPr lang="en-IN"/>
          </a:p>
        </p:txBody>
      </p:sp>
      <p:sp>
        <p:nvSpPr>
          <p:cNvPr id="8" name="Footer Placeholder 7">
            <a:extLst>
              <a:ext uri="{FF2B5EF4-FFF2-40B4-BE49-F238E27FC236}">
                <a16:creationId xmlns:a16="http://schemas.microsoft.com/office/drawing/2014/main" id="{AA32F7DA-19E6-4372-81DC-26F76418C68B}"/>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724C724C-8032-488D-BEE1-E7B6411A861C}"/>
              </a:ext>
            </a:extLst>
          </p:cNvPr>
          <p:cNvSpPr>
            <a:spLocks noGrp="1"/>
          </p:cNvSpPr>
          <p:nvPr>
            <p:ph type="sldNum" sz="quarter" idx="12"/>
          </p:nvPr>
        </p:nvSpPr>
        <p:spPr/>
        <p:txBody>
          <a:bodyPr/>
          <a:lstStyle/>
          <a:p>
            <a:fld id="{B08B3406-1FD1-4799-BB1D-3BA56C7F32B2}" type="slidenum">
              <a:rPr lang="en-IN" smtClean="0"/>
              <a:t>‹#›</a:t>
            </a:fld>
            <a:endParaRPr lang="en-IN"/>
          </a:p>
        </p:txBody>
      </p:sp>
    </p:spTree>
    <p:extLst>
      <p:ext uri="{BB962C8B-B14F-4D97-AF65-F5344CB8AC3E}">
        <p14:creationId xmlns:p14="http://schemas.microsoft.com/office/powerpoint/2010/main" val="1676972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1D274-15A8-4900-BA4B-4DD0DF93831D}"/>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36DE9BD-AE9B-49E4-81C9-51ACAD3743E6}"/>
              </a:ext>
            </a:extLst>
          </p:cNvPr>
          <p:cNvSpPr>
            <a:spLocks noGrp="1"/>
          </p:cNvSpPr>
          <p:nvPr>
            <p:ph type="dt" sz="half" idx="10"/>
          </p:nvPr>
        </p:nvSpPr>
        <p:spPr/>
        <p:txBody>
          <a:bodyPr/>
          <a:lstStyle/>
          <a:p>
            <a:fld id="{BC9E0D76-5230-49F6-B99B-EA6401E10114}" type="datetimeFigureOut">
              <a:rPr lang="en-IN" smtClean="0"/>
              <a:t>15-02-2022</a:t>
            </a:fld>
            <a:endParaRPr lang="en-IN"/>
          </a:p>
        </p:txBody>
      </p:sp>
      <p:sp>
        <p:nvSpPr>
          <p:cNvPr id="4" name="Footer Placeholder 3">
            <a:extLst>
              <a:ext uri="{FF2B5EF4-FFF2-40B4-BE49-F238E27FC236}">
                <a16:creationId xmlns:a16="http://schemas.microsoft.com/office/drawing/2014/main" id="{87CCE4EA-9F28-4DC3-8048-815A46C9BA0F}"/>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5499A6B2-2E2C-4C2E-9AD2-6126F9B6CC2F}"/>
              </a:ext>
            </a:extLst>
          </p:cNvPr>
          <p:cNvSpPr>
            <a:spLocks noGrp="1"/>
          </p:cNvSpPr>
          <p:nvPr>
            <p:ph type="sldNum" sz="quarter" idx="12"/>
          </p:nvPr>
        </p:nvSpPr>
        <p:spPr/>
        <p:txBody>
          <a:bodyPr/>
          <a:lstStyle/>
          <a:p>
            <a:fld id="{B08B3406-1FD1-4799-BB1D-3BA56C7F32B2}" type="slidenum">
              <a:rPr lang="en-IN" smtClean="0"/>
              <a:t>‹#›</a:t>
            </a:fld>
            <a:endParaRPr lang="en-IN"/>
          </a:p>
        </p:txBody>
      </p:sp>
    </p:spTree>
    <p:extLst>
      <p:ext uri="{BB962C8B-B14F-4D97-AF65-F5344CB8AC3E}">
        <p14:creationId xmlns:p14="http://schemas.microsoft.com/office/powerpoint/2010/main" val="172531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C0C4B1-3166-4F28-BE62-2BB3A7A36692}"/>
              </a:ext>
            </a:extLst>
          </p:cNvPr>
          <p:cNvSpPr>
            <a:spLocks noGrp="1"/>
          </p:cNvSpPr>
          <p:nvPr>
            <p:ph type="dt" sz="half" idx="10"/>
          </p:nvPr>
        </p:nvSpPr>
        <p:spPr/>
        <p:txBody>
          <a:bodyPr/>
          <a:lstStyle/>
          <a:p>
            <a:fld id="{BC9E0D76-5230-49F6-B99B-EA6401E10114}" type="datetimeFigureOut">
              <a:rPr lang="en-IN" smtClean="0"/>
              <a:t>15-02-2022</a:t>
            </a:fld>
            <a:endParaRPr lang="en-IN"/>
          </a:p>
        </p:txBody>
      </p:sp>
      <p:sp>
        <p:nvSpPr>
          <p:cNvPr id="3" name="Footer Placeholder 2">
            <a:extLst>
              <a:ext uri="{FF2B5EF4-FFF2-40B4-BE49-F238E27FC236}">
                <a16:creationId xmlns:a16="http://schemas.microsoft.com/office/drawing/2014/main" id="{40076DD5-A548-48EF-86ED-C64EA28EAABC}"/>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BD0960A2-0D66-4317-AB7B-D82B1A778B5A}"/>
              </a:ext>
            </a:extLst>
          </p:cNvPr>
          <p:cNvSpPr>
            <a:spLocks noGrp="1"/>
          </p:cNvSpPr>
          <p:nvPr>
            <p:ph type="sldNum" sz="quarter" idx="12"/>
          </p:nvPr>
        </p:nvSpPr>
        <p:spPr/>
        <p:txBody>
          <a:bodyPr/>
          <a:lstStyle/>
          <a:p>
            <a:fld id="{B08B3406-1FD1-4799-BB1D-3BA56C7F32B2}" type="slidenum">
              <a:rPr lang="en-IN" smtClean="0"/>
              <a:t>‹#›</a:t>
            </a:fld>
            <a:endParaRPr lang="en-IN"/>
          </a:p>
        </p:txBody>
      </p:sp>
    </p:spTree>
    <p:extLst>
      <p:ext uri="{BB962C8B-B14F-4D97-AF65-F5344CB8AC3E}">
        <p14:creationId xmlns:p14="http://schemas.microsoft.com/office/powerpoint/2010/main" val="3640132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67A9B-BFBB-4275-AC36-6587EEF2DC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ECB42975-A725-4F4D-8D2E-0AA77E980F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21F5BF4F-9DA0-49F7-A156-D315667EFA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B9F64F-84D0-4A8F-9D44-D2DA81AD4787}"/>
              </a:ext>
            </a:extLst>
          </p:cNvPr>
          <p:cNvSpPr>
            <a:spLocks noGrp="1"/>
          </p:cNvSpPr>
          <p:nvPr>
            <p:ph type="dt" sz="half" idx="10"/>
          </p:nvPr>
        </p:nvSpPr>
        <p:spPr/>
        <p:txBody>
          <a:bodyPr/>
          <a:lstStyle/>
          <a:p>
            <a:fld id="{BC9E0D76-5230-49F6-B99B-EA6401E10114}" type="datetimeFigureOut">
              <a:rPr lang="en-IN" smtClean="0"/>
              <a:t>15-02-2022</a:t>
            </a:fld>
            <a:endParaRPr lang="en-IN"/>
          </a:p>
        </p:txBody>
      </p:sp>
      <p:sp>
        <p:nvSpPr>
          <p:cNvPr id="6" name="Footer Placeholder 5">
            <a:extLst>
              <a:ext uri="{FF2B5EF4-FFF2-40B4-BE49-F238E27FC236}">
                <a16:creationId xmlns:a16="http://schemas.microsoft.com/office/drawing/2014/main" id="{20F881BA-5EC9-4215-AF3D-C947D837A1B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199C20B-53A5-47E6-BEA3-52CA3BADFEEA}"/>
              </a:ext>
            </a:extLst>
          </p:cNvPr>
          <p:cNvSpPr>
            <a:spLocks noGrp="1"/>
          </p:cNvSpPr>
          <p:nvPr>
            <p:ph type="sldNum" sz="quarter" idx="12"/>
          </p:nvPr>
        </p:nvSpPr>
        <p:spPr/>
        <p:txBody>
          <a:bodyPr/>
          <a:lstStyle/>
          <a:p>
            <a:fld id="{B08B3406-1FD1-4799-BB1D-3BA56C7F32B2}" type="slidenum">
              <a:rPr lang="en-IN" smtClean="0"/>
              <a:t>‹#›</a:t>
            </a:fld>
            <a:endParaRPr lang="en-IN"/>
          </a:p>
        </p:txBody>
      </p:sp>
    </p:spTree>
    <p:extLst>
      <p:ext uri="{BB962C8B-B14F-4D97-AF65-F5344CB8AC3E}">
        <p14:creationId xmlns:p14="http://schemas.microsoft.com/office/powerpoint/2010/main" val="845711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F7A54-BBA6-4F2C-A472-44929CB1E9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42DCFE65-D28E-4F82-81FA-E580CFEC90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79874284-6E21-401E-A7FD-2C0A71DFCC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0FC400-2096-46BF-A300-50CEB8967F1F}"/>
              </a:ext>
            </a:extLst>
          </p:cNvPr>
          <p:cNvSpPr>
            <a:spLocks noGrp="1"/>
          </p:cNvSpPr>
          <p:nvPr>
            <p:ph type="dt" sz="half" idx="10"/>
          </p:nvPr>
        </p:nvSpPr>
        <p:spPr/>
        <p:txBody>
          <a:bodyPr/>
          <a:lstStyle/>
          <a:p>
            <a:fld id="{BC9E0D76-5230-49F6-B99B-EA6401E10114}" type="datetimeFigureOut">
              <a:rPr lang="en-IN" smtClean="0"/>
              <a:t>15-02-2022</a:t>
            </a:fld>
            <a:endParaRPr lang="en-IN"/>
          </a:p>
        </p:txBody>
      </p:sp>
      <p:sp>
        <p:nvSpPr>
          <p:cNvPr id="6" name="Footer Placeholder 5">
            <a:extLst>
              <a:ext uri="{FF2B5EF4-FFF2-40B4-BE49-F238E27FC236}">
                <a16:creationId xmlns:a16="http://schemas.microsoft.com/office/drawing/2014/main" id="{F4B75CC9-A08E-43AA-A3A5-AB7A9BA4356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11FCE24-7827-4375-A486-0EA073B35FB6}"/>
              </a:ext>
            </a:extLst>
          </p:cNvPr>
          <p:cNvSpPr>
            <a:spLocks noGrp="1"/>
          </p:cNvSpPr>
          <p:nvPr>
            <p:ph type="sldNum" sz="quarter" idx="12"/>
          </p:nvPr>
        </p:nvSpPr>
        <p:spPr/>
        <p:txBody>
          <a:bodyPr/>
          <a:lstStyle/>
          <a:p>
            <a:fld id="{B08B3406-1FD1-4799-BB1D-3BA56C7F32B2}" type="slidenum">
              <a:rPr lang="en-IN" smtClean="0"/>
              <a:t>‹#›</a:t>
            </a:fld>
            <a:endParaRPr lang="en-IN"/>
          </a:p>
        </p:txBody>
      </p:sp>
    </p:spTree>
    <p:extLst>
      <p:ext uri="{BB962C8B-B14F-4D97-AF65-F5344CB8AC3E}">
        <p14:creationId xmlns:p14="http://schemas.microsoft.com/office/powerpoint/2010/main" val="1847912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DFE25D-A70B-4FD0-910B-41F3968FA1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9A84B3B-BD88-4FEE-9EA6-37BFA950A3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D4C9AB5-3EF5-4E1E-AE4D-7AD3A34EEB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9E0D76-5230-49F6-B99B-EA6401E10114}" type="datetimeFigureOut">
              <a:rPr lang="en-IN" smtClean="0"/>
              <a:t>15-02-2022</a:t>
            </a:fld>
            <a:endParaRPr lang="en-IN"/>
          </a:p>
        </p:txBody>
      </p:sp>
      <p:sp>
        <p:nvSpPr>
          <p:cNvPr id="5" name="Footer Placeholder 4">
            <a:extLst>
              <a:ext uri="{FF2B5EF4-FFF2-40B4-BE49-F238E27FC236}">
                <a16:creationId xmlns:a16="http://schemas.microsoft.com/office/drawing/2014/main" id="{8B5AC0AC-342D-45D1-80F7-DD399B913F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5B9F532-E0C8-4D26-A41F-C0DFBDCC8A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8B3406-1FD1-4799-BB1D-3BA56C7F32B2}" type="slidenum">
              <a:rPr lang="en-IN" smtClean="0"/>
              <a:t>‹#›</a:t>
            </a:fld>
            <a:endParaRPr lang="en-IN"/>
          </a:p>
        </p:txBody>
      </p:sp>
    </p:spTree>
    <p:extLst>
      <p:ext uri="{BB962C8B-B14F-4D97-AF65-F5344CB8AC3E}">
        <p14:creationId xmlns:p14="http://schemas.microsoft.com/office/powerpoint/2010/main" val="251065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customXml" Target="../ink/ink1.xml"/><Relationship Id="rId7" Type="http://schemas.openxmlformats.org/officeDocument/2006/relationships/image" Target="../media/image13.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2.emf"/><Relationship Id="rId11" Type="http://schemas.openxmlformats.org/officeDocument/2006/relationships/image" Target="../media/image17.png"/><Relationship Id="rId5" Type="http://schemas.openxmlformats.org/officeDocument/2006/relationships/customXml" Target="../ink/ink2.xml"/><Relationship Id="rId10" Type="http://schemas.openxmlformats.org/officeDocument/2006/relationships/image" Target="../media/image16.png"/><Relationship Id="rId4" Type="http://schemas.openxmlformats.org/officeDocument/2006/relationships/image" Target="../media/image11.emf"/><Relationship Id="rId9" Type="http://schemas.openxmlformats.org/officeDocument/2006/relationships/image" Target="../media/image15.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3" Type="http://schemas.openxmlformats.org/officeDocument/2006/relationships/customXml" Target="../ink/ink8.xml"/><Relationship Id="rId231" Type="http://schemas.openxmlformats.org/officeDocument/2006/relationships/image" Target="../media/image34.png"/><Relationship Id="rId7" Type="http://schemas.openxmlformats.org/officeDocument/2006/relationships/customXml" Target="../ink/ink5.xml"/><Relationship Id="rId12" Type="http://schemas.openxmlformats.org/officeDocument/2006/relationships/image" Target="../media/image23.emf"/><Relationship Id="rId17" Type="http://schemas.openxmlformats.org/officeDocument/2006/relationships/customXml" Target="../ink/ink10.xml"/><Relationship Id="rId226" Type="http://schemas.openxmlformats.org/officeDocument/2006/relationships/customXml" Target="../ink/ink49.xml"/><Relationship Id="rId234" Type="http://schemas.openxmlformats.org/officeDocument/2006/relationships/customXml" Target="../ink/ink53.xml"/><Relationship Id="rId2" Type="http://schemas.openxmlformats.org/officeDocument/2006/relationships/image" Target="../media/image18.png"/><Relationship Id="rId16" Type="http://schemas.openxmlformats.org/officeDocument/2006/relationships/image" Target="../media/image280.png"/><Relationship Id="rId62" Type="http://schemas.openxmlformats.org/officeDocument/2006/relationships/customXml" Target="../ink/ink12.xml"/><Relationship Id="rId1" Type="http://schemas.openxmlformats.org/officeDocument/2006/relationships/slideLayout" Target="../slideLayouts/slideLayout2.xml"/><Relationship Id="rId6" Type="http://schemas.openxmlformats.org/officeDocument/2006/relationships/image" Target="../media/image20.emf"/><Relationship Id="rId11" Type="http://schemas.openxmlformats.org/officeDocument/2006/relationships/customXml" Target="../ink/ink7.xml"/><Relationship Id="rId79" Type="http://schemas.openxmlformats.org/officeDocument/2006/relationships/image" Target="../media/image26.png"/><Relationship Id="rId225" Type="http://schemas.openxmlformats.org/officeDocument/2006/relationships/image" Target="../media/image30.png"/><Relationship Id="rId5" Type="http://schemas.openxmlformats.org/officeDocument/2006/relationships/customXml" Target="../ink/ink4.xml"/><Relationship Id="rId15" Type="http://schemas.openxmlformats.org/officeDocument/2006/relationships/customXml" Target="../ink/ink9.xml"/><Relationship Id="rId61" Type="http://schemas.openxmlformats.org/officeDocument/2006/relationships/customXml" Target="../ink/ink11.xml"/><Relationship Id="rId82" Type="http://schemas.openxmlformats.org/officeDocument/2006/relationships/image" Target="../media/image29.png"/><Relationship Id="rId229" Type="http://schemas.openxmlformats.org/officeDocument/2006/relationships/image" Target="../media/image32.png"/><Relationship Id="rId237" Type="http://schemas.openxmlformats.org/officeDocument/2006/relationships/image" Target="../media/image36.png"/><Relationship Id="rId10" Type="http://schemas.openxmlformats.org/officeDocument/2006/relationships/image" Target="../media/image22.emf"/><Relationship Id="rId60" Type="http://schemas.openxmlformats.org/officeDocument/2006/relationships/image" Target="../media/image55.png"/><Relationship Id="rId78" Type="http://schemas.openxmlformats.org/officeDocument/2006/relationships/image" Target="../media/image25.png"/><Relationship Id="rId81" Type="http://schemas.openxmlformats.org/officeDocument/2006/relationships/image" Target="../media/image28.png"/><Relationship Id="rId224" Type="http://schemas.openxmlformats.org/officeDocument/2006/relationships/customXml" Target="../ink/ink48.xml"/><Relationship Id="rId4" Type="http://schemas.openxmlformats.org/officeDocument/2006/relationships/image" Target="../media/image19.emf"/><Relationship Id="rId9" Type="http://schemas.openxmlformats.org/officeDocument/2006/relationships/customXml" Target="../ink/ink6.xml"/><Relationship Id="rId14" Type="http://schemas.openxmlformats.org/officeDocument/2006/relationships/image" Target="../media/image24.emf"/><Relationship Id="rId77" Type="http://schemas.openxmlformats.org/officeDocument/2006/relationships/image" Target="../media/image63.png"/><Relationship Id="rId228" Type="http://schemas.openxmlformats.org/officeDocument/2006/relationships/customXml" Target="../ink/ink50.xml"/><Relationship Id="rId236" Type="http://schemas.openxmlformats.org/officeDocument/2006/relationships/customXml" Target="../ink/ink54.xml"/><Relationship Id="rId8" Type="http://schemas.openxmlformats.org/officeDocument/2006/relationships/image" Target="../media/image21.emf"/><Relationship Id="rId80" Type="http://schemas.openxmlformats.org/officeDocument/2006/relationships/image" Target="../media/image27.png"/><Relationship Id="rId227" Type="http://schemas.openxmlformats.org/officeDocument/2006/relationships/image" Target="../media/image31.png"/><Relationship Id="rId3" Type="http://schemas.openxmlformats.org/officeDocument/2006/relationships/customXml" Target="../ink/ink3.xml"/><Relationship Id="rId230" Type="http://schemas.openxmlformats.org/officeDocument/2006/relationships/image" Target="../media/image33.png"/><Relationship Id="rId235" Type="http://schemas.openxmlformats.org/officeDocument/2006/relationships/image" Target="../media/image35.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40.emf"/><Relationship Id="rId2" Type="http://schemas.openxmlformats.org/officeDocument/2006/relationships/customXml" Target="../ink/ink1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189CA97-98AA-41CE-BFBC-BED013F38A20}"/>
              </a:ext>
            </a:extLst>
          </p:cNvPr>
          <p:cNvSpPr/>
          <p:nvPr/>
        </p:nvSpPr>
        <p:spPr>
          <a:xfrm>
            <a:off x="1488833" y="219874"/>
            <a:ext cx="8605520" cy="1727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6600" b="1" dirty="0" smtClean="0"/>
              <a:t>9 METHODS OF BUSINESS VALUATION</a:t>
            </a:r>
            <a:endParaRPr lang="en-IN" sz="6600" b="1" dirty="0"/>
          </a:p>
        </p:txBody>
      </p:sp>
      <p:sp>
        <p:nvSpPr>
          <p:cNvPr id="3" name="Rectangle 2">
            <a:extLst>
              <a:ext uri="{FF2B5EF4-FFF2-40B4-BE49-F238E27FC236}">
                <a16:creationId xmlns:a16="http://schemas.microsoft.com/office/drawing/2014/main" id="{A189CA97-98AA-41CE-BFBC-BED013F38A20}"/>
              </a:ext>
            </a:extLst>
          </p:cNvPr>
          <p:cNvSpPr/>
          <p:nvPr/>
        </p:nvSpPr>
        <p:spPr>
          <a:xfrm>
            <a:off x="7763156" y="5725127"/>
            <a:ext cx="4428844" cy="76051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2800" b="1" dirty="0" smtClean="0"/>
              <a:t>REGISTERED VALUER</a:t>
            </a:r>
            <a:endParaRPr lang="en-IN" sz="2800" b="1" dirty="0"/>
          </a:p>
        </p:txBody>
      </p:sp>
      <p:sp>
        <p:nvSpPr>
          <p:cNvPr id="5" name="Rectangle 4">
            <a:extLst>
              <a:ext uri="{FF2B5EF4-FFF2-40B4-BE49-F238E27FC236}">
                <a16:creationId xmlns:a16="http://schemas.microsoft.com/office/drawing/2014/main" id="{A189CA97-98AA-41CE-BFBC-BED013F38A20}"/>
              </a:ext>
            </a:extLst>
          </p:cNvPr>
          <p:cNvSpPr/>
          <p:nvPr/>
        </p:nvSpPr>
        <p:spPr>
          <a:xfrm>
            <a:off x="7763156" y="4816841"/>
            <a:ext cx="4428844" cy="90191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4000" b="1" dirty="0" smtClean="0"/>
              <a:t>CA TARUN JAGDISH</a:t>
            </a:r>
            <a:endParaRPr lang="en-IN" sz="4000" b="1" dirty="0"/>
          </a:p>
        </p:txBody>
      </p:sp>
    </p:spTree>
    <p:extLst>
      <p:ext uri="{BB962C8B-B14F-4D97-AF65-F5344CB8AC3E}">
        <p14:creationId xmlns:p14="http://schemas.microsoft.com/office/powerpoint/2010/main" val="1494429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CC105BD7-6410-408C-A5C1-521496AA3B77}"/>
              </a:ext>
            </a:extLst>
          </p:cNvPr>
          <p:cNvSpPr/>
          <p:nvPr/>
        </p:nvSpPr>
        <p:spPr>
          <a:xfrm>
            <a:off x="3635829" y="304801"/>
            <a:ext cx="4909458" cy="1077686"/>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7200" b="1" dirty="0">
                <a:latin typeface="Bahnschrift SemiBold Condensed" panose="020B0502040204020203" pitchFamily="34" charset="0"/>
              </a:rPr>
              <a:t>Investor Group </a:t>
            </a:r>
          </a:p>
        </p:txBody>
      </p:sp>
      <p:cxnSp>
        <p:nvCxnSpPr>
          <p:cNvPr id="4" name="Straight Arrow Connector 3">
            <a:extLst>
              <a:ext uri="{FF2B5EF4-FFF2-40B4-BE49-F238E27FC236}">
                <a16:creationId xmlns:a16="http://schemas.microsoft.com/office/drawing/2014/main" id="{FD7AA9AC-7729-4146-9A8E-9CFFF8679664}"/>
              </a:ext>
            </a:extLst>
          </p:cNvPr>
          <p:cNvCxnSpPr>
            <a:cxnSpLocks/>
          </p:cNvCxnSpPr>
          <p:nvPr/>
        </p:nvCxnSpPr>
        <p:spPr>
          <a:xfrm flipH="1">
            <a:off x="3897086" y="1382487"/>
            <a:ext cx="2204359" cy="112122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5" name="Straight Arrow Connector 4">
            <a:extLst>
              <a:ext uri="{FF2B5EF4-FFF2-40B4-BE49-F238E27FC236}">
                <a16:creationId xmlns:a16="http://schemas.microsoft.com/office/drawing/2014/main" id="{BA7A73F5-32B4-4EAD-838F-1E8DD5DA36D9}"/>
              </a:ext>
            </a:extLst>
          </p:cNvPr>
          <p:cNvCxnSpPr>
            <a:cxnSpLocks/>
          </p:cNvCxnSpPr>
          <p:nvPr/>
        </p:nvCxnSpPr>
        <p:spPr>
          <a:xfrm>
            <a:off x="6101444" y="1382487"/>
            <a:ext cx="2215242" cy="112122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2" name="Rectangle: Rounded Corners 11">
            <a:extLst>
              <a:ext uri="{FF2B5EF4-FFF2-40B4-BE49-F238E27FC236}">
                <a16:creationId xmlns:a16="http://schemas.microsoft.com/office/drawing/2014/main" id="{D8265952-98D6-4EBB-A235-803090035E29}"/>
              </a:ext>
            </a:extLst>
          </p:cNvPr>
          <p:cNvSpPr/>
          <p:nvPr/>
        </p:nvSpPr>
        <p:spPr>
          <a:xfrm>
            <a:off x="2269671" y="2612570"/>
            <a:ext cx="3254829" cy="816429"/>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4800" dirty="0">
                <a:latin typeface="Bahnschrift SemiBold Condensed" panose="020B0502040204020203" pitchFamily="34" charset="0"/>
              </a:rPr>
              <a:t>Zomato</a:t>
            </a:r>
          </a:p>
        </p:txBody>
      </p:sp>
      <p:sp>
        <p:nvSpPr>
          <p:cNvPr id="13" name="Rectangle: Rounded Corners 12">
            <a:extLst>
              <a:ext uri="{FF2B5EF4-FFF2-40B4-BE49-F238E27FC236}">
                <a16:creationId xmlns:a16="http://schemas.microsoft.com/office/drawing/2014/main" id="{E79ECFB1-33F9-460F-9ED0-EBE1E3B08C33}"/>
              </a:ext>
            </a:extLst>
          </p:cNvPr>
          <p:cNvSpPr/>
          <p:nvPr/>
        </p:nvSpPr>
        <p:spPr>
          <a:xfrm>
            <a:off x="6809014" y="2612570"/>
            <a:ext cx="3254829" cy="816429"/>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4400" dirty="0" err="1">
                <a:latin typeface="Bahnschrift SemiBold Condensed" panose="020B0502040204020203" pitchFamily="34" charset="0"/>
              </a:rPr>
              <a:t>Swiggy</a:t>
            </a:r>
            <a:r>
              <a:rPr lang="en-IN" sz="4400" dirty="0">
                <a:latin typeface="Bahnschrift SemiBold Condensed" panose="020B0502040204020203" pitchFamily="34" charset="0"/>
              </a:rPr>
              <a:t> </a:t>
            </a:r>
          </a:p>
        </p:txBody>
      </p:sp>
      <p:sp>
        <p:nvSpPr>
          <p:cNvPr id="16" name="Rectangle: Rounded Corners 15">
            <a:extLst>
              <a:ext uri="{FF2B5EF4-FFF2-40B4-BE49-F238E27FC236}">
                <a16:creationId xmlns:a16="http://schemas.microsoft.com/office/drawing/2014/main" id="{5AB0F7F4-F015-4D73-9EE9-8CEA5FADDE08}"/>
              </a:ext>
            </a:extLst>
          </p:cNvPr>
          <p:cNvSpPr/>
          <p:nvPr/>
        </p:nvSpPr>
        <p:spPr>
          <a:xfrm>
            <a:off x="2269671" y="3733798"/>
            <a:ext cx="3162300" cy="2645231"/>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285750" indent="-285750">
              <a:buFont typeface="Arial" panose="020B0604020202020204" pitchFamily="34" charset="0"/>
              <a:buChar char="•"/>
            </a:pPr>
            <a:r>
              <a:rPr lang="en-IN" sz="2400" dirty="0">
                <a:latin typeface="Bahnschrift SemiBold Condensed" panose="020B0502040204020203" pitchFamily="34" charset="0"/>
              </a:rPr>
              <a:t>Glade Brook Capital </a:t>
            </a:r>
          </a:p>
          <a:p>
            <a:pPr marL="285750" indent="-285750">
              <a:buFont typeface="Arial" panose="020B0604020202020204" pitchFamily="34" charset="0"/>
              <a:buChar char="•"/>
            </a:pPr>
            <a:r>
              <a:rPr lang="en-IN" sz="2400" dirty="0">
                <a:latin typeface="Bahnschrift SemiBold Condensed" panose="020B0502040204020203" pitchFamily="34" charset="0"/>
              </a:rPr>
              <a:t>CDH Investments</a:t>
            </a:r>
          </a:p>
          <a:p>
            <a:pPr marL="285750" indent="-285750">
              <a:buFont typeface="Arial" panose="020B0604020202020204" pitchFamily="34" charset="0"/>
              <a:buChar char="•"/>
            </a:pPr>
            <a:r>
              <a:rPr lang="en-IN" sz="2400" dirty="0">
                <a:latin typeface="Bahnschrift SemiBold Condensed" panose="020B0502040204020203" pitchFamily="34" charset="0"/>
              </a:rPr>
              <a:t>ANT Financials</a:t>
            </a:r>
          </a:p>
          <a:p>
            <a:pPr marL="285750" indent="-285750">
              <a:buFont typeface="Arial" panose="020B0604020202020204" pitchFamily="34" charset="0"/>
              <a:buChar char="•"/>
            </a:pPr>
            <a:r>
              <a:rPr lang="en-IN" sz="2400" dirty="0">
                <a:latin typeface="Bahnschrift SemiBold Condensed" panose="020B0502040204020203" pitchFamily="34" charset="0"/>
              </a:rPr>
              <a:t>Info edge</a:t>
            </a:r>
          </a:p>
        </p:txBody>
      </p:sp>
      <p:sp>
        <p:nvSpPr>
          <p:cNvPr id="17" name="Rectangle: Rounded Corners 16">
            <a:extLst>
              <a:ext uri="{FF2B5EF4-FFF2-40B4-BE49-F238E27FC236}">
                <a16:creationId xmlns:a16="http://schemas.microsoft.com/office/drawing/2014/main" id="{36C91E1D-887E-4B0E-AE8C-58A1DBB5AA33}"/>
              </a:ext>
            </a:extLst>
          </p:cNvPr>
          <p:cNvSpPr/>
          <p:nvPr/>
        </p:nvSpPr>
        <p:spPr>
          <a:xfrm>
            <a:off x="6809014" y="3733798"/>
            <a:ext cx="3162300" cy="2645231"/>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285750" indent="-285750">
              <a:buFont typeface="Arial" panose="020B0604020202020204" pitchFamily="34" charset="0"/>
              <a:buChar char="•"/>
            </a:pPr>
            <a:r>
              <a:rPr lang="en-IN" sz="2400" dirty="0" err="1">
                <a:latin typeface="Bahnschrift SemiBold Condensed" panose="020B0502040204020203" pitchFamily="34" charset="0"/>
              </a:rPr>
              <a:t>Innoven</a:t>
            </a:r>
            <a:r>
              <a:rPr lang="en-IN" sz="2400" dirty="0">
                <a:latin typeface="Bahnschrift SemiBold Condensed" panose="020B0502040204020203" pitchFamily="34" charset="0"/>
              </a:rPr>
              <a:t> Capital</a:t>
            </a:r>
          </a:p>
          <a:p>
            <a:pPr marL="285750" indent="-285750">
              <a:buFont typeface="Arial" panose="020B0604020202020204" pitchFamily="34" charset="0"/>
              <a:buChar char="•"/>
            </a:pPr>
            <a:r>
              <a:rPr lang="en-IN" sz="2400" dirty="0">
                <a:latin typeface="Bahnschrift SemiBold Condensed" panose="020B0502040204020203" pitchFamily="34" charset="0"/>
              </a:rPr>
              <a:t>Korea Investment Partners</a:t>
            </a:r>
          </a:p>
          <a:p>
            <a:pPr marL="285750" indent="-285750">
              <a:buFont typeface="Arial" panose="020B0604020202020204" pitchFamily="34" charset="0"/>
              <a:buChar char="•"/>
            </a:pPr>
            <a:r>
              <a:rPr lang="en-IN" sz="2400" dirty="0" err="1">
                <a:latin typeface="Bahnschrift SemiBold Condensed" panose="020B0502040204020203" pitchFamily="34" charset="0"/>
              </a:rPr>
              <a:t>Mirae</a:t>
            </a:r>
            <a:r>
              <a:rPr lang="en-IN" sz="2400" dirty="0">
                <a:latin typeface="Bahnschrift SemiBold Condensed" panose="020B0502040204020203" pitchFamily="34" charset="0"/>
              </a:rPr>
              <a:t> Assets </a:t>
            </a:r>
          </a:p>
        </p:txBody>
      </p:sp>
      <p:sp>
        <p:nvSpPr>
          <p:cNvPr id="9" name="Rectangle: Rounded Corners 8">
            <a:extLst>
              <a:ext uri="{FF2B5EF4-FFF2-40B4-BE49-F238E27FC236}">
                <a16:creationId xmlns:a16="http://schemas.microsoft.com/office/drawing/2014/main" id="{3AB94FAD-8F00-4E07-8A91-05380BFD5C63}"/>
              </a:ext>
            </a:extLst>
          </p:cNvPr>
          <p:cNvSpPr/>
          <p:nvPr/>
        </p:nvSpPr>
        <p:spPr>
          <a:xfrm>
            <a:off x="3635828" y="304801"/>
            <a:ext cx="4909458" cy="1077686"/>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7200" b="1" dirty="0">
                <a:latin typeface="Bahnschrift SemiBold Condensed" panose="020B0502040204020203" pitchFamily="34" charset="0"/>
              </a:rPr>
              <a:t>Investor Group </a:t>
            </a:r>
          </a:p>
        </p:txBody>
      </p:sp>
    </p:spTree>
    <p:extLst>
      <p:ext uri="{BB962C8B-B14F-4D97-AF65-F5344CB8AC3E}">
        <p14:creationId xmlns:p14="http://schemas.microsoft.com/office/powerpoint/2010/main" val="239887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16" presetClass="entr" presetSubtype="21"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barn(inVertical)">
                                      <p:cBhvr>
                                        <p:cTn id="18" dur="500"/>
                                        <p:tgtEl>
                                          <p:spTgt spid="13"/>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barn(inVertical)">
                                      <p:cBhvr>
                                        <p:cTn id="21" dur="500"/>
                                        <p:tgtEl>
                                          <p:spTgt spid="17"/>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barn(inVertical)">
                                      <p:cBhvr>
                                        <p:cTn id="24" dur="500"/>
                                        <p:tgtEl>
                                          <p:spTgt spid="9"/>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arn(inVertical)">
                                      <p:cBhvr>
                                        <p:cTn id="27" dur="500"/>
                                        <p:tgtEl>
                                          <p:spTgt spid="12"/>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barn(inVertical)">
                                      <p:cBhvr>
                                        <p:cTn id="3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13" grpId="0" animBg="1"/>
      <p:bldP spid="16" grpId="0" animBg="1"/>
      <p:bldP spid="17"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35A67197-B73C-487D-B7B0-56CB15F32A29}"/>
              </a:ext>
            </a:extLst>
          </p:cNvPr>
          <p:cNvGraphicFramePr>
            <a:graphicFrameLocks noGrp="1"/>
          </p:cNvGraphicFramePr>
          <p:nvPr>
            <p:extLst>
              <p:ext uri="{D42A27DB-BD31-4B8C-83A1-F6EECF244321}">
                <p14:modId xmlns:p14="http://schemas.microsoft.com/office/powerpoint/2010/main" val="3210948489"/>
              </p:ext>
            </p:extLst>
          </p:nvPr>
        </p:nvGraphicFramePr>
        <p:xfrm>
          <a:off x="1230086" y="1873552"/>
          <a:ext cx="9559471" cy="2676677"/>
        </p:xfrm>
        <a:graphic>
          <a:graphicData uri="http://schemas.openxmlformats.org/drawingml/2006/table">
            <a:tbl>
              <a:tblPr firstRow="1" bandRow="1">
                <a:tableStyleId>{073A0DAA-6AF3-43AB-8588-CEC1D06C72B9}</a:tableStyleId>
              </a:tblPr>
              <a:tblGrid>
                <a:gridCol w="3301395">
                  <a:extLst>
                    <a:ext uri="{9D8B030D-6E8A-4147-A177-3AD203B41FA5}">
                      <a16:colId xmlns:a16="http://schemas.microsoft.com/office/drawing/2014/main" val="1210623235"/>
                    </a:ext>
                  </a:extLst>
                </a:gridCol>
                <a:gridCol w="3129038">
                  <a:extLst>
                    <a:ext uri="{9D8B030D-6E8A-4147-A177-3AD203B41FA5}">
                      <a16:colId xmlns:a16="http://schemas.microsoft.com/office/drawing/2014/main" val="1665247484"/>
                    </a:ext>
                  </a:extLst>
                </a:gridCol>
                <a:gridCol w="3129038">
                  <a:extLst>
                    <a:ext uri="{9D8B030D-6E8A-4147-A177-3AD203B41FA5}">
                      <a16:colId xmlns:a16="http://schemas.microsoft.com/office/drawing/2014/main" val="18873785"/>
                    </a:ext>
                  </a:extLst>
                </a:gridCol>
              </a:tblGrid>
              <a:tr h="903111">
                <a:tc>
                  <a:txBody>
                    <a:bodyPr/>
                    <a:lstStyle/>
                    <a:p>
                      <a:pPr algn="ctr"/>
                      <a:r>
                        <a:rPr lang="en-IN" sz="3600" dirty="0">
                          <a:latin typeface="+mn-lt"/>
                        </a:rPr>
                        <a:t>PARTICULARS </a:t>
                      </a:r>
                    </a:p>
                  </a:txBody>
                  <a:tcPr/>
                </a:tc>
                <a:tc>
                  <a:txBody>
                    <a:bodyPr/>
                    <a:lstStyle/>
                    <a:p>
                      <a:pPr algn="ctr"/>
                      <a:r>
                        <a:rPr lang="en-IN" sz="3600" dirty="0"/>
                        <a:t>ZOMATO</a:t>
                      </a:r>
                    </a:p>
                  </a:txBody>
                  <a:tcPr/>
                </a:tc>
                <a:tc>
                  <a:txBody>
                    <a:bodyPr/>
                    <a:lstStyle/>
                    <a:p>
                      <a:pPr algn="ctr"/>
                      <a:r>
                        <a:rPr lang="en-IN" sz="3600" dirty="0"/>
                        <a:t>SWIGGY </a:t>
                      </a:r>
                    </a:p>
                  </a:txBody>
                  <a:tcPr/>
                </a:tc>
                <a:extLst>
                  <a:ext uri="{0D108BD9-81ED-4DB2-BD59-A6C34878D82A}">
                    <a16:rowId xmlns:a16="http://schemas.microsoft.com/office/drawing/2014/main" val="3720663497"/>
                  </a:ext>
                </a:extLst>
              </a:tr>
              <a:tr h="870052">
                <a:tc>
                  <a:txBody>
                    <a:bodyPr/>
                    <a:lstStyle/>
                    <a:p>
                      <a:r>
                        <a:rPr lang="en-IN" sz="2400" dirty="0"/>
                        <a:t>Number of deliveries per day</a:t>
                      </a:r>
                    </a:p>
                  </a:txBody>
                  <a:tcPr/>
                </a:tc>
                <a:tc>
                  <a:txBody>
                    <a:bodyPr/>
                    <a:lstStyle/>
                    <a:p>
                      <a:pPr algn="ctr"/>
                      <a:r>
                        <a:rPr lang="en-IN" sz="2400" dirty="0"/>
                        <a:t>1.25 million orders </a:t>
                      </a:r>
                    </a:p>
                  </a:txBody>
                  <a:tcPr/>
                </a:tc>
                <a:tc>
                  <a:txBody>
                    <a:bodyPr/>
                    <a:lstStyle/>
                    <a:p>
                      <a:pPr algn="ctr"/>
                      <a:r>
                        <a:rPr lang="en-IN" sz="2400" dirty="0"/>
                        <a:t>1.40 million orders</a:t>
                      </a:r>
                    </a:p>
                  </a:txBody>
                  <a:tcPr/>
                </a:tc>
                <a:extLst>
                  <a:ext uri="{0D108BD9-81ED-4DB2-BD59-A6C34878D82A}">
                    <a16:rowId xmlns:a16="http://schemas.microsoft.com/office/drawing/2014/main" val="2543586397"/>
                  </a:ext>
                </a:extLst>
              </a:tr>
              <a:tr h="903514">
                <a:tc>
                  <a:txBody>
                    <a:bodyPr/>
                    <a:lstStyle/>
                    <a:p>
                      <a:r>
                        <a:rPr lang="en-IN" sz="2400" dirty="0"/>
                        <a:t>Percentage of smart  phones</a:t>
                      </a:r>
                    </a:p>
                  </a:txBody>
                  <a:tcPr/>
                </a:tc>
                <a:tc>
                  <a:txBody>
                    <a:bodyPr/>
                    <a:lstStyle/>
                    <a:p>
                      <a:pPr algn="ctr"/>
                      <a:r>
                        <a:rPr lang="en-IN" sz="2400" dirty="0"/>
                        <a:t>12%</a:t>
                      </a:r>
                    </a:p>
                  </a:txBody>
                  <a:tcPr/>
                </a:tc>
                <a:tc>
                  <a:txBody>
                    <a:bodyPr/>
                    <a:lstStyle/>
                    <a:p>
                      <a:pPr algn="ctr"/>
                      <a:r>
                        <a:rPr lang="en-IN" sz="2400" dirty="0"/>
                        <a:t>10%</a:t>
                      </a:r>
                    </a:p>
                  </a:txBody>
                  <a:tcPr/>
                </a:tc>
                <a:extLst>
                  <a:ext uri="{0D108BD9-81ED-4DB2-BD59-A6C34878D82A}">
                    <a16:rowId xmlns:a16="http://schemas.microsoft.com/office/drawing/2014/main" val="1976372387"/>
                  </a:ext>
                </a:extLst>
              </a:tr>
            </a:tbl>
          </a:graphicData>
        </a:graphic>
      </p:graphicFrame>
    </p:spTree>
    <p:extLst>
      <p:ext uri="{BB962C8B-B14F-4D97-AF65-F5344CB8AC3E}">
        <p14:creationId xmlns:p14="http://schemas.microsoft.com/office/powerpoint/2010/main" val="3834339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45F364B1-FB85-47FC-BB4B-AE1AAE694285}"/>
              </a:ext>
            </a:extLst>
          </p:cNvPr>
          <p:cNvSpPr/>
          <p:nvPr/>
        </p:nvSpPr>
        <p:spPr>
          <a:xfrm>
            <a:off x="3483428" y="762001"/>
            <a:ext cx="5225143" cy="1545771"/>
          </a:xfrm>
          <a:prstGeom prst="roundRect">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7200" b="1" dirty="0" smtClean="0">
                <a:ln w="0"/>
                <a:solidFill>
                  <a:schemeClr val="bg1"/>
                </a:solidFill>
                <a:effectLst>
                  <a:outerShdw blurRad="38100" dist="19050" dir="2700000" algn="tl" rotWithShape="0">
                    <a:schemeClr val="dk1">
                      <a:alpha val="40000"/>
                    </a:schemeClr>
                  </a:outerShdw>
                </a:effectLst>
              </a:rPr>
              <a:t>LESSON</a:t>
            </a:r>
            <a:endParaRPr lang="en-IN" sz="7200" b="1" dirty="0">
              <a:ln w="0"/>
              <a:solidFill>
                <a:schemeClr val="bg1"/>
              </a:solidFill>
              <a:effectLst>
                <a:outerShdw blurRad="38100" dist="19050" dir="2700000" algn="tl" rotWithShape="0">
                  <a:schemeClr val="dk1">
                    <a:alpha val="40000"/>
                  </a:schemeClr>
                </a:outerShdw>
              </a:effectLst>
            </a:endParaRPr>
          </a:p>
        </p:txBody>
      </p:sp>
      <p:sp>
        <p:nvSpPr>
          <p:cNvPr id="5" name="Arrow: Right 4">
            <a:extLst>
              <a:ext uri="{FF2B5EF4-FFF2-40B4-BE49-F238E27FC236}">
                <a16:creationId xmlns:a16="http://schemas.microsoft.com/office/drawing/2014/main" id="{C8BBD365-9AD4-4A04-A2A5-A787341FCE04}"/>
              </a:ext>
            </a:extLst>
          </p:cNvPr>
          <p:cNvSpPr/>
          <p:nvPr/>
        </p:nvSpPr>
        <p:spPr>
          <a:xfrm>
            <a:off x="936172" y="4425043"/>
            <a:ext cx="1524000" cy="77288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sp>
        <p:nvSpPr>
          <p:cNvPr id="6" name="TextBox 5">
            <a:extLst>
              <a:ext uri="{FF2B5EF4-FFF2-40B4-BE49-F238E27FC236}">
                <a16:creationId xmlns:a16="http://schemas.microsoft.com/office/drawing/2014/main" id="{B3FA1DD8-28E2-49D0-B482-4E828A6B2150}"/>
              </a:ext>
            </a:extLst>
          </p:cNvPr>
          <p:cNvSpPr txBox="1"/>
          <p:nvPr/>
        </p:nvSpPr>
        <p:spPr>
          <a:xfrm flipH="1">
            <a:off x="2612570" y="3042556"/>
            <a:ext cx="9427029" cy="954107"/>
          </a:xfrm>
          <a:prstGeom prst="rect">
            <a:avLst/>
          </a:prstGeom>
          <a:noFill/>
        </p:spPr>
        <p:txBody>
          <a:bodyPr wrap="square" rtlCol="0">
            <a:spAutoFit/>
          </a:bodyPr>
          <a:lstStyle/>
          <a:p>
            <a:r>
              <a:rPr lang="en-IN" sz="2800" b="1" dirty="0"/>
              <a:t>If your business is at a loss, it doesn’t mean that your value is negative </a:t>
            </a:r>
          </a:p>
        </p:txBody>
      </p:sp>
      <p:sp>
        <p:nvSpPr>
          <p:cNvPr id="7" name="Arrow: Right 6">
            <a:extLst>
              <a:ext uri="{FF2B5EF4-FFF2-40B4-BE49-F238E27FC236}">
                <a16:creationId xmlns:a16="http://schemas.microsoft.com/office/drawing/2014/main" id="{28D86AE1-D875-4901-A62E-FBE9B05E10D6}"/>
              </a:ext>
            </a:extLst>
          </p:cNvPr>
          <p:cNvSpPr/>
          <p:nvPr/>
        </p:nvSpPr>
        <p:spPr>
          <a:xfrm>
            <a:off x="849087" y="3042557"/>
            <a:ext cx="1524000" cy="772886"/>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sp>
        <p:nvSpPr>
          <p:cNvPr id="8" name="TextBox 7">
            <a:extLst>
              <a:ext uri="{FF2B5EF4-FFF2-40B4-BE49-F238E27FC236}">
                <a16:creationId xmlns:a16="http://schemas.microsoft.com/office/drawing/2014/main" id="{8271660A-1F99-49B5-A8F7-7231127ABAFA}"/>
              </a:ext>
            </a:extLst>
          </p:cNvPr>
          <p:cNvSpPr txBox="1"/>
          <p:nvPr/>
        </p:nvSpPr>
        <p:spPr>
          <a:xfrm>
            <a:off x="2612570" y="4446815"/>
            <a:ext cx="8839200" cy="954107"/>
          </a:xfrm>
          <a:prstGeom prst="rect">
            <a:avLst/>
          </a:prstGeom>
          <a:noFill/>
        </p:spPr>
        <p:txBody>
          <a:bodyPr wrap="square" rtlCol="0">
            <a:spAutoFit/>
          </a:bodyPr>
          <a:lstStyle/>
          <a:p>
            <a:r>
              <a:rPr lang="en-IN" sz="2800" b="1" dirty="0"/>
              <a:t>Value is dependant on future cashflow not on past cashflow </a:t>
            </a:r>
          </a:p>
        </p:txBody>
      </p:sp>
    </p:spTree>
    <p:extLst>
      <p:ext uri="{BB962C8B-B14F-4D97-AF65-F5344CB8AC3E}">
        <p14:creationId xmlns:p14="http://schemas.microsoft.com/office/powerpoint/2010/main" val="3808428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animEffect transition="in" filter="fade">
                                      <p:cBhvr>
                                        <p:cTn id="19" dur="500"/>
                                        <p:tgtEl>
                                          <p:spTgt spid="6"/>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500" fill="hold"/>
                                        <p:tgtEl>
                                          <p:spTgt spid="5"/>
                                        </p:tgtEl>
                                        <p:attrNameLst>
                                          <p:attrName>ppt_w</p:attrName>
                                        </p:attrNameLst>
                                      </p:cBhvr>
                                      <p:tavLst>
                                        <p:tav tm="0">
                                          <p:val>
                                            <p:fltVal val="0"/>
                                          </p:val>
                                        </p:tav>
                                        <p:tav tm="100000">
                                          <p:val>
                                            <p:strVal val="#ppt_w"/>
                                          </p:val>
                                        </p:tav>
                                      </p:tavLst>
                                    </p:anim>
                                    <p:anim calcmode="lin" valueType="num">
                                      <p:cBhvr>
                                        <p:cTn id="23" dur="500" fill="hold"/>
                                        <p:tgtEl>
                                          <p:spTgt spid="5"/>
                                        </p:tgtEl>
                                        <p:attrNameLst>
                                          <p:attrName>ppt_h</p:attrName>
                                        </p:attrNameLst>
                                      </p:cBhvr>
                                      <p:tavLst>
                                        <p:tav tm="0">
                                          <p:val>
                                            <p:fltVal val="0"/>
                                          </p:val>
                                        </p:tav>
                                        <p:tav tm="100000">
                                          <p:val>
                                            <p:strVal val="#ppt_h"/>
                                          </p:val>
                                        </p:tav>
                                      </p:tavLst>
                                    </p:anim>
                                    <p:animEffect transition="in" filter="fade">
                                      <p:cBhvr>
                                        <p:cTn id="24" dur="500"/>
                                        <p:tgtEl>
                                          <p:spTgt spid="5"/>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p:cTn id="27" dur="500" fill="hold"/>
                                        <p:tgtEl>
                                          <p:spTgt spid="8"/>
                                        </p:tgtEl>
                                        <p:attrNameLst>
                                          <p:attrName>ppt_w</p:attrName>
                                        </p:attrNameLst>
                                      </p:cBhvr>
                                      <p:tavLst>
                                        <p:tav tm="0">
                                          <p:val>
                                            <p:fltVal val="0"/>
                                          </p:val>
                                        </p:tav>
                                        <p:tav tm="100000">
                                          <p:val>
                                            <p:strVal val="#ppt_w"/>
                                          </p:val>
                                        </p:tav>
                                      </p:tavLst>
                                    </p:anim>
                                    <p:anim calcmode="lin" valueType="num">
                                      <p:cBhvr>
                                        <p:cTn id="28" dur="500" fill="hold"/>
                                        <p:tgtEl>
                                          <p:spTgt spid="8"/>
                                        </p:tgtEl>
                                        <p:attrNameLst>
                                          <p:attrName>ppt_h</p:attrName>
                                        </p:attrNameLst>
                                      </p:cBhvr>
                                      <p:tavLst>
                                        <p:tav tm="0">
                                          <p:val>
                                            <p:fltVal val="0"/>
                                          </p:val>
                                        </p:tav>
                                        <p:tav tm="100000">
                                          <p:val>
                                            <p:strVal val="#ppt_h"/>
                                          </p:val>
                                        </p:tav>
                                      </p:tavLst>
                                    </p:anim>
                                    <p:animEffect transition="in" filter="fade">
                                      <p:cBhvr>
                                        <p:cTn id="2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p:bldP spid="7" grpId="0" animBg="1"/>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990601"/>
            <a:ext cx="8839200" cy="1371599"/>
          </a:xfrm>
        </p:spPr>
        <p:txBody>
          <a:bodyPr>
            <a:normAutofit/>
          </a:bodyPr>
          <a:lstStyle/>
          <a:p>
            <a:pPr algn="ctr"/>
            <a:r>
              <a:rPr lang="en-US" sz="3200" b="1" dirty="0">
                <a:solidFill>
                  <a:srgbClr val="FFFF00"/>
                </a:solidFill>
              </a:rPr>
              <a:t/>
            </a:r>
            <a:br>
              <a:rPr lang="en-US" sz="3200" b="1" dirty="0">
                <a:solidFill>
                  <a:srgbClr val="FFFF00"/>
                </a:solidFill>
              </a:rPr>
            </a:br>
            <a:endParaRPr lang="en-US" sz="3200" dirty="0">
              <a:solidFill>
                <a:srgbClr val="FFFF00"/>
              </a:solidFill>
            </a:endParaRPr>
          </a:p>
        </p:txBody>
      </p:sp>
      <p:sp>
        <p:nvSpPr>
          <p:cNvPr id="3" name="Subtitle 2"/>
          <p:cNvSpPr>
            <a:spLocks noGrp="1"/>
          </p:cNvSpPr>
          <p:nvPr>
            <p:ph type="subTitle" idx="1"/>
          </p:nvPr>
        </p:nvSpPr>
        <p:spPr>
          <a:xfrm>
            <a:off x="1676400" y="1905000"/>
            <a:ext cx="8839200" cy="4724400"/>
          </a:xfrm>
        </p:spPr>
        <p:txBody>
          <a:bodyPr>
            <a:normAutofit/>
          </a:bodyPr>
          <a:lstStyle/>
          <a:p>
            <a:pPr algn="ctr"/>
            <a:r>
              <a:rPr lang="en-US" sz="4800" b="1" dirty="0">
                <a:solidFill>
                  <a:srgbClr val="FF0000"/>
                </a:solidFill>
                <a:latin typeface="Times New Roman" pitchFamily="18" charset="0"/>
                <a:cs typeface="Times New Roman" pitchFamily="18" charset="0"/>
              </a:rPr>
              <a:t>9 METHODS OF START UP VALUATION</a:t>
            </a:r>
          </a:p>
          <a:p>
            <a:pPr algn="ctr"/>
            <a:endParaRPr lang="en-US" sz="4800" b="1" dirty="0">
              <a:solidFill>
                <a:schemeClr val="tx1">
                  <a:lumMod val="95000"/>
                  <a:lumOff val="5000"/>
                </a:schemeClr>
              </a:solidFill>
              <a:latin typeface="Times New Roman" pitchFamily="18" charset="0"/>
              <a:cs typeface="Times New Roman" pitchFamily="18" charset="0"/>
            </a:endParaRPr>
          </a:p>
          <a:p>
            <a:pPr algn="ctr"/>
            <a:r>
              <a:rPr lang="en-US" sz="2800" b="1" dirty="0">
                <a:solidFill>
                  <a:schemeClr val="tx1">
                    <a:lumMod val="95000"/>
                    <a:lumOff val="5000"/>
                  </a:schemeClr>
                </a:solidFill>
                <a:latin typeface="Times New Roman" pitchFamily="18" charset="0"/>
                <a:cs typeface="Times New Roman" pitchFamily="18" charset="0"/>
              </a:rPr>
              <a:t>                            CA TARUN JAGDISH</a:t>
            </a:r>
          </a:p>
          <a:p>
            <a:pPr algn="ctr"/>
            <a:r>
              <a:rPr lang="en-US" sz="2800" b="1" dirty="0">
                <a:solidFill>
                  <a:schemeClr val="tx1">
                    <a:lumMod val="95000"/>
                    <a:lumOff val="5000"/>
                  </a:schemeClr>
                </a:solidFill>
                <a:latin typeface="Times New Roman" pitchFamily="18" charset="0"/>
                <a:cs typeface="Times New Roman" pitchFamily="18" charset="0"/>
              </a:rPr>
              <a:t>                                   Registered </a:t>
            </a:r>
            <a:r>
              <a:rPr lang="en-US" sz="2800" b="1" dirty="0" err="1">
                <a:solidFill>
                  <a:schemeClr val="tx1">
                    <a:lumMod val="95000"/>
                    <a:lumOff val="5000"/>
                  </a:schemeClr>
                </a:solidFill>
                <a:latin typeface="Times New Roman" pitchFamily="18" charset="0"/>
                <a:cs typeface="Times New Roman" pitchFamily="18" charset="0"/>
              </a:rPr>
              <a:t>Valuer</a:t>
            </a:r>
            <a:endParaRPr lang="en-US" sz="2800" b="1" dirty="0">
              <a:solidFill>
                <a:schemeClr val="tx1">
                  <a:lumMod val="95000"/>
                  <a:lumOff val="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1142981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8763000" cy="1096962"/>
          </a:xfrm>
        </p:spPr>
        <p:txBody>
          <a:bodyPr>
            <a:normAutofit fontScale="90000"/>
          </a:bodyPr>
          <a:lstStyle/>
          <a:p>
            <a:r>
              <a:rPr lang="en-US" dirty="0" smtClean="0">
                <a:latin typeface="Times New Roman" pitchFamily="18" charset="0"/>
                <a:cs typeface="Times New Roman" pitchFamily="18" charset="0"/>
              </a:rPr>
              <a:t>PROBLEMS FACED BY START UPS </a:t>
            </a:r>
            <a:endParaRPr lang="en-US" dirty="0"/>
          </a:p>
        </p:txBody>
      </p:sp>
      <p:sp>
        <p:nvSpPr>
          <p:cNvPr id="3" name="Content Placeholder 2"/>
          <p:cNvSpPr>
            <a:spLocks noGrp="1"/>
          </p:cNvSpPr>
          <p:nvPr>
            <p:ph idx="1"/>
          </p:nvPr>
        </p:nvSpPr>
        <p:spPr>
          <a:xfrm>
            <a:off x="1752600" y="1371600"/>
            <a:ext cx="8686800" cy="5257800"/>
          </a:xfrm>
        </p:spPr>
        <p:txBody>
          <a:bodyPr>
            <a:normAutofit/>
          </a:bodyPr>
          <a:lstStyle/>
          <a:p>
            <a:pPr marL="457200" indent="-457200">
              <a:buAutoNum type="arabicPeriod"/>
            </a:pPr>
            <a:endParaRPr lang="en-US" sz="2000" dirty="0"/>
          </a:p>
          <a:p>
            <a:pPr marL="457200" indent="-457200">
              <a:buAutoNum type="arabicPeriod"/>
            </a:pPr>
            <a:endParaRPr lang="en-US" sz="2000" dirty="0"/>
          </a:p>
          <a:p>
            <a:pPr marL="457200" indent="-457200">
              <a:buAutoNum type="arabicPeriod"/>
            </a:pPr>
            <a:r>
              <a:rPr lang="en-US" sz="2800" dirty="0"/>
              <a:t>No records</a:t>
            </a:r>
          </a:p>
          <a:p>
            <a:pPr marL="457200" indent="-457200">
              <a:buAutoNum type="arabicPeriod"/>
            </a:pPr>
            <a:r>
              <a:rPr lang="en-US" sz="2800" dirty="0"/>
              <a:t>Minuscule or no revenues, working losses</a:t>
            </a:r>
          </a:p>
          <a:p>
            <a:pPr marL="457200" indent="-457200">
              <a:buAutoNum type="arabicPeriod"/>
            </a:pPr>
            <a:r>
              <a:rPr lang="en-US" sz="2800" dirty="0"/>
              <a:t>Depending on non-public equity</a:t>
            </a:r>
          </a:p>
          <a:p>
            <a:pPr marL="457200" indent="-457200">
              <a:buAutoNum type="arabicPeriod"/>
            </a:pPr>
            <a:r>
              <a:rPr lang="en-US" sz="2800" dirty="0"/>
              <a:t>Many don’t live on</a:t>
            </a:r>
          </a:p>
          <a:p>
            <a:pPr marL="457200" indent="-457200">
              <a:buAutoNum type="arabicPeriod"/>
            </a:pPr>
            <a:r>
              <a:rPr lang="en-US" sz="2800" dirty="0"/>
              <a:t>Various claims on value</a:t>
            </a:r>
          </a:p>
          <a:p>
            <a:pPr marL="457200" indent="-457200">
              <a:buAutoNum type="arabicPeriod"/>
            </a:pPr>
            <a:r>
              <a:rPr lang="en-US" sz="2800" dirty="0"/>
              <a:t>Investments are illiquid</a:t>
            </a:r>
          </a:p>
        </p:txBody>
      </p:sp>
    </p:spTree>
    <p:extLst>
      <p:ext uri="{BB962C8B-B14F-4D97-AF65-F5344CB8AC3E}">
        <p14:creationId xmlns:p14="http://schemas.microsoft.com/office/powerpoint/2010/main" val="31321104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2" descr="\\AMAN-PC\aman d\KRISHNA MANDLOI\navin sir\startup failuar.png"/>
          <p:cNvPicPr>
            <a:picLocks noChangeAspect="1" noChangeArrowheads="1"/>
          </p:cNvPicPr>
          <p:nvPr/>
        </p:nvPicPr>
        <p:blipFill>
          <a:blip r:embed="rId2" cstate="print"/>
          <a:srcRect/>
          <a:stretch>
            <a:fillRect/>
          </a:stretch>
        </p:blipFill>
        <p:spPr bwMode="auto">
          <a:xfrm>
            <a:off x="216816" y="228599"/>
            <a:ext cx="10429692" cy="5948363"/>
          </a:xfrm>
          <a:prstGeom prst="rect">
            <a:avLst/>
          </a:prstGeom>
          <a:noFill/>
        </p:spPr>
      </p:pic>
    </p:spTree>
    <p:extLst>
      <p:ext uri="{BB962C8B-B14F-4D97-AF65-F5344CB8AC3E}">
        <p14:creationId xmlns:p14="http://schemas.microsoft.com/office/powerpoint/2010/main" val="36879606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792162"/>
          </a:xfrm>
        </p:spPr>
        <p:txBody>
          <a:bodyPr>
            <a:normAutofit/>
          </a:bodyPr>
          <a:lstStyle/>
          <a:p>
            <a:r>
              <a:rPr lang="en-US" b="1" dirty="0" smtClean="0"/>
              <a:t> </a:t>
            </a:r>
            <a:r>
              <a:rPr lang="en-US" b="1" dirty="0"/>
              <a:t>Valuation For Startups – 9 Methods</a:t>
            </a:r>
            <a:endParaRPr lang="en-US" dirty="0"/>
          </a:p>
        </p:txBody>
      </p:sp>
      <p:sp>
        <p:nvSpPr>
          <p:cNvPr id="3" name="Content Placeholder 2"/>
          <p:cNvSpPr>
            <a:spLocks noGrp="1"/>
          </p:cNvSpPr>
          <p:nvPr>
            <p:ph idx="1"/>
          </p:nvPr>
        </p:nvSpPr>
        <p:spPr>
          <a:xfrm>
            <a:off x="1752600" y="1676400"/>
            <a:ext cx="8686800" cy="4800600"/>
          </a:xfrm>
        </p:spPr>
        <p:txBody>
          <a:bodyPr>
            <a:normAutofit/>
          </a:bodyPr>
          <a:lstStyle/>
          <a:p>
            <a:pPr>
              <a:buNone/>
            </a:pPr>
            <a:endParaRPr lang="en-US" sz="2400" dirty="0"/>
          </a:p>
          <a:p>
            <a:pPr>
              <a:buNone/>
            </a:pPr>
            <a:endParaRPr lang="en-US" sz="2400" dirty="0"/>
          </a:p>
          <a:p>
            <a:pPr>
              <a:buNone/>
            </a:pPr>
            <a:endParaRPr lang="en-US" sz="2400" dirty="0"/>
          </a:p>
          <a:p>
            <a:pPr>
              <a:buNone/>
            </a:pPr>
            <a:endParaRPr lang="en-US" sz="2400" dirty="0"/>
          </a:p>
          <a:p>
            <a:pPr>
              <a:buNone/>
            </a:pPr>
            <a:endParaRPr lang="en-US" sz="2400" dirty="0"/>
          </a:p>
          <a:p>
            <a:pPr>
              <a:buNone/>
            </a:pPr>
            <a:endParaRPr lang="en-US" sz="2400" dirty="0"/>
          </a:p>
          <a:p>
            <a:pPr>
              <a:buNone/>
            </a:pPr>
            <a:endParaRPr lang="en-US" sz="2400" dirty="0"/>
          </a:p>
          <a:p>
            <a:pPr>
              <a:buNone/>
            </a:pPr>
            <a:r>
              <a:rPr lang="en-US" sz="2400" dirty="0"/>
              <a:t>				</a:t>
            </a:r>
          </a:p>
          <a:p>
            <a:pPr>
              <a:buNone/>
            </a:pPr>
            <a:endParaRPr lang="en-US" sz="2400" dirty="0"/>
          </a:p>
          <a:p>
            <a:pPr>
              <a:buNone/>
            </a:pPr>
            <a:r>
              <a:rPr lang="en-US" sz="2400" dirty="0"/>
              <a:t>				</a:t>
            </a:r>
          </a:p>
          <a:p>
            <a:pPr>
              <a:buNone/>
            </a:pPr>
            <a:endParaRPr lang="en-US" sz="2400" dirty="0"/>
          </a:p>
          <a:p>
            <a:pPr>
              <a:buNone/>
            </a:pPr>
            <a:endParaRPr lang="en-US" sz="2400" dirty="0">
              <a:latin typeface="Times New Roman" pitchFamily="18" charset="0"/>
              <a:cs typeface="Times New Roman" pitchFamily="18" charset="0"/>
            </a:endParaRPr>
          </a:p>
          <a:p>
            <a:pPr>
              <a:buNone/>
            </a:pPr>
            <a:endParaRPr lang="en-US" sz="2400" dirty="0">
              <a:latin typeface="Times New Roman" pitchFamily="18" charset="0"/>
              <a:cs typeface="Times New Roman" pitchFamily="18" charset="0"/>
            </a:endParaRPr>
          </a:p>
        </p:txBody>
      </p:sp>
      <p:pic>
        <p:nvPicPr>
          <p:cNvPr id="1034" name="Picture 10"/>
          <p:cNvPicPr>
            <a:picLocks noChangeAspect="1" noChangeArrowheads="1"/>
          </p:cNvPicPr>
          <p:nvPr/>
        </p:nvPicPr>
        <p:blipFill>
          <a:blip r:embed="rId2" cstate="print"/>
          <a:srcRect/>
          <a:stretch>
            <a:fillRect/>
          </a:stretch>
        </p:blipFill>
        <p:spPr bwMode="auto">
          <a:xfrm>
            <a:off x="4495800" y="2057400"/>
            <a:ext cx="2667000" cy="2438400"/>
          </a:xfrm>
          <a:prstGeom prst="rect">
            <a:avLst/>
          </a:prstGeom>
          <a:noFill/>
          <a:ln w="9525">
            <a:noFill/>
            <a:miter lim="800000"/>
            <a:headEnd/>
            <a:tailEnd/>
          </a:ln>
          <a:effectLst/>
        </p:spPr>
      </p:pic>
    </p:spTree>
    <p:extLst>
      <p:ext uri="{BB962C8B-B14F-4D97-AF65-F5344CB8AC3E}">
        <p14:creationId xmlns:p14="http://schemas.microsoft.com/office/powerpoint/2010/main" val="18853639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28600"/>
            <a:ext cx="8686800" cy="639762"/>
          </a:xfrm>
        </p:spPr>
        <p:txBody>
          <a:bodyPr>
            <a:normAutofit fontScale="90000"/>
          </a:bodyPr>
          <a:lstStyle/>
          <a:p>
            <a:r>
              <a:rPr lang="en-US" b="1" dirty="0"/>
              <a:t>Valuation For Startups – 9 Methods</a:t>
            </a:r>
            <a:endParaRPr lang="en-US" dirty="0"/>
          </a:p>
        </p:txBody>
      </p:sp>
      <p:sp>
        <p:nvSpPr>
          <p:cNvPr id="3" name="Content Placeholder 2"/>
          <p:cNvSpPr>
            <a:spLocks noGrp="1"/>
          </p:cNvSpPr>
          <p:nvPr>
            <p:ph idx="1"/>
          </p:nvPr>
        </p:nvSpPr>
        <p:spPr>
          <a:xfrm>
            <a:off x="1676400" y="990600"/>
            <a:ext cx="8839200" cy="5715000"/>
          </a:xfrm>
        </p:spPr>
        <p:txBody>
          <a:bodyPr>
            <a:normAutofit lnSpcReduction="10000"/>
          </a:bodyPr>
          <a:lstStyle/>
          <a:p>
            <a:pPr algn="just">
              <a:buNone/>
            </a:pPr>
            <a:r>
              <a:rPr lang="en-US" sz="2800" dirty="0">
                <a:latin typeface="Times New Roman" pitchFamily="18" charset="0"/>
                <a:cs typeface="Times New Roman" pitchFamily="18" charset="0"/>
              </a:rPr>
              <a:t>    The </a:t>
            </a:r>
            <a:r>
              <a:rPr lang="en-US" sz="2800" dirty="0">
                <a:latin typeface="Times New Roman" pitchFamily="18" charset="0"/>
                <a:cs typeface="Times New Roman" pitchFamily="18" charset="0"/>
              </a:rPr>
              <a:t>box has a value. The more things you put in the box, the more its value  increases. Add a patent in the box, the value increases. Add a kick-ass management team in the box, the value increases. Easy, right?</a:t>
            </a:r>
          </a:p>
          <a:p>
            <a:pPr algn="just">
              <a:buNone/>
            </a:pPr>
            <a:endParaRPr lang="en-US" sz="2000" dirty="0">
              <a:latin typeface="Times New Roman" pitchFamily="18" charset="0"/>
              <a:cs typeface="Times New Roman" pitchFamily="18" charset="0"/>
            </a:endParaRPr>
          </a:p>
          <a:p>
            <a:pPr algn="just">
              <a:buNone/>
            </a:pPr>
            <a:endParaRPr lang="en-US" sz="2000" dirty="0">
              <a:latin typeface="Times New Roman" pitchFamily="18" charset="0"/>
              <a:cs typeface="Times New Roman" pitchFamily="18" charset="0"/>
            </a:endParaRPr>
          </a:p>
          <a:p>
            <a:pPr algn="just">
              <a:buNone/>
            </a:pPr>
            <a:endParaRPr lang="en-US" sz="2000" dirty="0">
              <a:latin typeface="Times New Roman" pitchFamily="18" charset="0"/>
              <a:cs typeface="Times New Roman" pitchFamily="18" charset="0"/>
            </a:endParaRPr>
          </a:p>
          <a:p>
            <a:pPr algn="just">
              <a:buNone/>
            </a:pPr>
            <a:endParaRPr lang="en-US" sz="2000" dirty="0">
              <a:latin typeface="Times New Roman" pitchFamily="18" charset="0"/>
              <a:cs typeface="Times New Roman" pitchFamily="18" charset="0"/>
            </a:endParaRPr>
          </a:p>
          <a:p>
            <a:pPr algn="just">
              <a:buNone/>
            </a:pPr>
            <a:endParaRPr lang="en-US" sz="2000" dirty="0">
              <a:latin typeface="Times New Roman" pitchFamily="18" charset="0"/>
              <a:cs typeface="Times New Roman" pitchFamily="18" charset="0"/>
            </a:endParaRPr>
          </a:p>
          <a:p>
            <a:pPr algn="just">
              <a:buNone/>
            </a:pPr>
            <a:endParaRPr lang="en-US" sz="2000" dirty="0">
              <a:latin typeface="Times New Roman" pitchFamily="18" charset="0"/>
              <a:cs typeface="Times New Roman" pitchFamily="18" charset="0"/>
            </a:endParaRPr>
          </a:p>
          <a:p>
            <a:pPr algn="just">
              <a:buNone/>
            </a:pPr>
            <a:endParaRPr lang="en-US" sz="2000" dirty="0">
              <a:latin typeface="Times New Roman" pitchFamily="18" charset="0"/>
              <a:cs typeface="Times New Roman" pitchFamily="18" charset="0"/>
            </a:endParaRPr>
          </a:p>
          <a:p>
            <a:pPr algn="just">
              <a:buNone/>
            </a:pPr>
            <a:endParaRPr lang="en-US" sz="2000" dirty="0">
              <a:latin typeface="Times New Roman" pitchFamily="18" charset="0"/>
              <a:cs typeface="Times New Roman" pitchFamily="18" charset="0"/>
            </a:endParaRPr>
          </a:p>
          <a:p>
            <a:pPr algn="just">
              <a:buNone/>
            </a:pPr>
            <a:endParaRPr lang="en-US" sz="2000" dirty="0">
              <a:latin typeface="Times New Roman" pitchFamily="18" charset="0"/>
              <a:cs typeface="Times New Roman" pitchFamily="18" charset="0"/>
            </a:endParaRPr>
          </a:p>
          <a:p>
            <a:pPr algn="just">
              <a:buNone/>
            </a:pPr>
            <a:r>
              <a:rPr lang="en-US" sz="2800" dirty="0"/>
              <a:t>                      Your startup is now worth 2. </a:t>
            </a:r>
            <a:endParaRPr lang="en-US" sz="2800"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cstate="print"/>
          <a:srcRect/>
          <a:stretch>
            <a:fillRect/>
          </a:stretch>
        </p:blipFill>
        <p:spPr bwMode="auto">
          <a:xfrm>
            <a:off x="2895600" y="2895600"/>
            <a:ext cx="6248400" cy="2819400"/>
          </a:xfrm>
          <a:prstGeom prst="rect">
            <a:avLst/>
          </a:prstGeom>
          <a:noFill/>
          <a:ln w="9525">
            <a:noFill/>
            <a:miter lim="800000"/>
            <a:headEnd/>
            <a:tailEnd/>
          </a:ln>
          <a:effectLst/>
        </p:spPr>
      </p:pic>
    </p:spTree>
    <p:extLst>
      <p:ext uri="{BB962C8B-B14F-4D97-AF65-F5344CB8AC3E}">
        <p14:creationId xmlns:p14="http://schemas.microsoft.com/office/powerpoint/2010/main" val="12808167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74638"/>
            <a:ext cx="8686800" cy="563562"/>
          </a:xfrm>
        </p:spPr>
        <p:txBody>
          <a:bodyPr>
            <a:normAutofit fontScale="90000"/>
          </a:bodyPr>
          <a:lstStyle/>
          <a:p>
            <a:r>
              <a:rPr lang="en-US" b="1" dirty="0"/>
              <a:t>Valuation For Startups – 9 Methods</a:t>
            </a:r>
            <a:endParaRPr lang="en-US" dirty="0"/>
          </a:p>
        </p:txBody>
      </p:sp>
      <p:sp>
        <p:nvSpPr>
          <p:cNvPr id="3" name="Content Placeholder 2"/>
          <p:cNvSpPr>
            <a:spLocks noGrp="1"/>
          </p:cNvSpPr>
          <p:nvPr>
            <p:ph idx="1"/>
          </p:nvPr>
        </p:nvSpPr>
        <p:spPr>
          <a:xfrm>
            <a:off x="1752600" y="1066800"/>
            <a:ext cx="8686800" cy="5562600"/>
          </a:xfrm>
        </p:spPr>
        <p:txBody>
          <a:bodyPr>
            <a:normAutofit/>
          </a:bodyPr>
          <a:lstStyle/>
          <a:p>
            <a:pPr algn="just">
              <a:buNone/>
            </a:pPr>
            <a:r>
              <a:rPr lang="en-US" sz="2000" dirty="0">
                <a:latin typeface="Times New Roman" pitchFamily="18" charset="0"/>
                <a:cs typeface="Times New Roman" pitchFamily="18" charset="0"/>
              </a:rPr>
              <a:t>The box is also magic. When you put Rs 1 inside, it will return you Rs2, Rs3 or even </a:t>
            </a:r>
            <a:r>
              <a:rPr lang="en-US" sz="2000" dirty="0">
                <a:latin typeface="Times New Roman" pitchFamily="18" charset="0"/>
                <a:cs typeface="Times New Roman" pitchFamily="18" charset="0"/>
              </a:rPr>
              <a:t> Rs10</a:t>
            </a:r>
            <a:r>
              <a:rPr lang="en-US" sz="2000" dirty="0">
                <a:latin typeface="Times New Roman" pitchFamily="18" charset="0"/>
                <a:cs typeface="Times New Roman" pitchFamily="18" charset="0"/>
              </a:rPr>
              <a:t>! Amazing!</a:t>
            </a:r>
          </a:p>
          <a:p>
            <a:pPr algn="just">
              <a:buNone/>
            </a:pPr>
            <a:endParaRPr lang="en-US" sz="2000" dirty="0">
              <a:latin typeface="Times New Roman" pitchFamily="18" charset="0"/>
              <a:cs typeface="Times New Roman" pitchFamily="18" charset="0"/>
            </a:endParaRPr>
          </a:p>
          <a:p>
            <a:pPr algn="just">
              <a:buNone/>
            </a:pPr>
            <a:endParaRPr lang="en-US" sz="2000" dirty="0">
              <a:latin typeface="Times New Roman" pitchFamily="18" charset="0"/>
              <a:cs typeface="Times New Roman" pitchFamily="18" charset="0"/>
            </a:endParaRPr>
          </a:p>
          <a:p>
            <a:pPr algn="just">
              <a:buNone/>
            </a:pPr>
            <a:endParaRPr lang="en-US" sz="2000" dirty="0">
              <a:latin typeface="Times New Roman" pitchFamily="18" charset="0"/>
              <a:cs typeface="Times New Roman" pitchFamily="18" charset="0"/>
            </a:endParaRPr>
          </a:p>
          <a:p>
            <a:pPr algn="just">
              <a:buNone/>
            </a:pPr>
            <a:endParaRPr lang="en-US" sz="2000" dirty="0">
              <a:latin typeface="Times New Roman" pitchFamily="18" charset="0"/>
              <a:cs typeface="Times New Roman" pitchFamily="18" charset="0"/>
            </a:endParaRPr>
          </a:p>
          <a:p>
            <a:pPr algn="just">
              <a:buNone/>
            </a:pPr>
            <a:endParaRPr lang="en-US" sz="2000" dirty="0">
              <a:latin typeface="Times New Roman" pitchFamily="18" charset="0"/>
              <a:cs typeface="Times New Roman" pitchFamily="18" charset="0"/>
            </a:endParaRPr>
          </a:p>
          <a:p>
            <a:pPr algn="just">
              <a:buNone/>
            </a:pPr>
            <a:endParaRPr lang="en-US" sz="2000" dirty="0">
              <a:latin typeface="Times New Roman" pitchFamily="18" charset="0"/>
              <a:cs typeface="Times New Roman" pitchFamily="18" charset="0"/>
            </a:endParaRPr>
          </a:p>
          <a:p>
            <a:pPr algn="just">
              <a:buNone/>
            </a:pPr>
            <a:endParaRPr lang="en-US" sz="2000" dirty="0">
              <a:latin typeface="Times New Roman" pitchFamily="18" charset="0"/>
              <a:cs typeface="Times New Roman" pitchFamily="18" charset="0"/>
            </a:endParaRPr>
          </a:p>
          <a:p>
            <a:pPr algn="just">
              <a:buNone/>
            </a:pPr>
            <a:endParaRPr lang="en-US" sz="2000" dirty="0">
              <a:latin typeface="Times New Roman" pitchFamily="18" charset="0"/>
              <a:cs typeface="Times New Roman" pitchFamily="18" charset="0"/>
            </a:endParaRPr>
          </a:p>
          <a:p>
            <a:pPr algn="just">
              <a:buNone/>
            </a:pPr>
            <a:r>
              <a:rPr lang="en-US" sz="2000" dirty="0"/>
              <a:t>			I want to build one of those little boxes for myself!</a:t>
            </a:r>
            <a:endParaRPr lang="en-US" sz="2000"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cstate="print"/>
          <a:srcRect/>
          <a:stretch>
            <a:fillRect/>
          </a:stretch>
        </p:blipFill>
        <p:spPr bwMode="auto">
          <a:xfrm>
            <a:off x="3429000" y="2819400"/>
            <a:ext cx="5486400" cy="1600200"/>
          </a:xfrm>
          <a:prstGeom prst="rect">
            <a:avLst/>
          </a:prstGeom>
          <a:noFill/>
          <a:ln w="9525">
            <a:noFill/>
            <a:miter lim="800000"/>
            <a:headEnd/>
            <a:tailEnd/>
          </a:ln>
          <a:effectLst/>
        </p:spPr>
      </p:pic>
    </p:spTree>
    <p:extLst>
      <p:ext uri="{BB962C8B-B14F-4D97-AF65-F5344CB8AC3E}">
        <p14:creationId xmlns:p14="http://schemas.microsoft.com/office/powerpoint/2010/main" val="23423450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74638"/>
            <a:ext cx="8610600" cy="639762"/>
          </a:xfrm>
        </p:spPr>
        <p:txBody>
          <a:bodyPr>
            <a:normAutofit fontScale="90000"/>
          </a:bodyPr>
          <a:lstStyle/>
          <a:p>
            <a:r>
              <a:rPr lang="en-US" b="1" dirty="0"/>
              <a:t>Valuation For Startups – 9 Methods</a:t>
            </a:r>
            <a:endParaRPr lang="en-US" dirty="0"/>
          </a:p>
        </p:txBody>
      </p:sp>
      <p:sp>
        <p:nvSpPr>
          <p:cNvPr id="3" name="Content Placeholder 2"/>
          <p:cNvSpPr>
            <a:spLocks noGrp="1"/>
          </p:cNvSpPr>
          <p:nvPr>
            <p:ph idx="1"/>
          </p:nvPr>
        </p:nvSpPr>
        <p:spPr>
          <a:xfrm>
            <a:off x="1752600" y="1066800"/>
            <a:ext cx="8763000" cy="5562600"/>
          </a:xfrm>
        </p:spPr>
        <p:txBody>
          <a:bodyPr>
            <a:normAutofit/>
          </a:bodyPr>
          <a:lstStyle/>
          <a:p>
            <a:pPr algn="just"/>
            <a:r>
              <a:rPr lang="en-US" sz="2800" dirty="0">
                <a:latin typeface="Times New Roman" pitchFamily="18" charset="0"/>
                <a:cs typeface="Times New Roman" pitchFamily="18" charset="0"/>
              </a:rPr>
              <a:t>Problem is, building a box can be very expensive. So you need to go and see people with money — let’s call them investors — and offer them a deal that sounds a bit like this:</a:t>
            </a:r>
          </a:p>
          <a:p>
            <a:pPr algn="just"/>
            <a:r>
              <a:rPr lang="en-US" sz="2800" dirty="0">
                <a:latin typeface="Times New Roman" pitchFamily="18" charset="0"/>
                <a:cs typeface="Times New Roman" pitchFamily="18" charset="0"/>
              </a:rPr>
              <a:t>“Give me 1Million to build a box, and you get X% of everything that comes out of it”</a:t>
            </a:r>
          </a:p>
          <a:p>
            <a:pPr algn="just"/>
            <a:r>
              <a:rPr lang="en-US" sz="2800" dirty="0">
                <a:latin typeface="Times New Roman" pitchFamily="18" charset="0"/>
                <a:cs typeface="Times New Roman" pitchFamily="18" charset="0"/>
              </a:rPr>
              <a:t>But how much should “X” be?</a:t>
            </a:r>
          </a:p>
          <a:p>
            <a:pPr algn="just"/>
            <a:r>
              <a:rPr lang="en-US" sz="2800" dirty="0">
                <a:latin typeface="Times New Roman" pitchFamily="18" charset="0"/>
                <a:cs typeface="Times New Roman" pitchFamily="18" charset="0"/>
              </a:rPr>
              <a:t>It depends on the </a:t>
            </a:r>
            <a:r>
              <a:rPr lang="en-US" sz="2800" dirty="0">
                <a:solidFill>
                  <a:srgbClr val="FF0000"/>
                </a:solidFill>
                <a:latin typeface="Times New Roman" pitchFamily="18" charset="0"/>
                <a:cs typeface="Times New Roman" pitchFamily="18" charset="0"/>
              </a:rPr>
              <a:t>Pre-Money Valuation</a:t>
            </a:r>
            <a:r>
              <a:rPr lang="en-US" sz="2800" dirty="0">
                <a:latin typeface="Times New Roman" pitchFamily="18" charset="0"/>
                <a:cs typeface="Times New Roman" pitchFamily="18" charset="0"/>
              </a:rPr>
              <a:t>, e.g. the value of the box at the moment of the investment. But calculating the Pre-Money Valuation is tricky. </a:t>
            </a:r>
          </a:p>
          <a:p>
            <a:pPr>
              <a:buNone/>
            </a:pP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38976451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14240"/>
            <a:ext cx="7022969" cy="5098990"/>
          </a:xfrm>
          <a:prstGeom prst="rect">
            <a:avLst/>
          </a:prstGeom>
        </p:spPr>
      </p:pic>
      <p:sp>
        <p:nvSpPr>
          <p:cNvPr id="3" name="Rectangle 2">
            <a:extLst>
              <a:ext uri="{FF2B5EF4-FFF2-40B4-BE49-F238E27FC236}">
                <a16:creationId xmlns:a16="http://schemas.microsoft.com/office/drawing/2014/main" id="{A189CA97-98AA-41CE-BFBC-BED013F38A20}"/>
              </a:ext>
            </a:extLst>
          </p:cNvPr>
          <p:cNvSpPr/>
          <p:nvPr/>
        </p:nvSpPr>
        <p:spPr>
          <a:xfrm>
            <a:off x="7022968" y="995680"/>
            <a:ext cx="5169031" cy="493611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19900" b="1" dirty="0" smtClean="0"/>
              <a:t>10.5</a:t>
            </a:r>
            <a:r>
              <a:rPr lang="en-IN" sz="8800" b="1" dirty="0" smtClean="0"/>
              <a:t> Billion $</a:t>
            </a:r>
            <a:endParaRPr lang="en-IN" sz="8800" b="1" dirty="0"/>
          </a:p>
        </p:txBody>
      </p:sp>
    </p:spTree>
    <p:extLst>
      <p:ext uri="{BB962C8B-B14F-4D97-AF65-F5344CB8AC3E}">
        <p14:creationId xmlns:p14="http://schemas.microsoft.com/office/powerpoint/2010/main" val="160560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74638"/>
            <a:ext cx="8610600" cy="639762"/>
          </a:xfrm>
        </p:spPr>
        <p:txBody>
          <a:bodyPr>
            <a:normAutofit fontScale="90000"/>
          </a:bodyPr>
          <a:lstStyle/>
          <a:p>
            <a:r>
              <a:rPr lang="en-US" b="1" dirty="0"/>
              <a:t>Valuation For Startups – 9 Methods</a:t>
            </a:r>
            <a:endParaRPr lang="en-US" dirty="0"/>
          </a:p>
        </p:txBody>
      </p:sp>
      <p:sp>
        <p:nvSpPr>
          <p:cNvPr id="3" name="Content Placeholder 2"/>
          <p:cNvSpPr>
            <a:spLocks noGrp="1"/>
          </p:cNvSpPr>
          <p:nvPr>
            <p:ph idx="1"/>
          </p:nvPr>
        </p:nvSpPr>
        <p:spPr>
          <a:xfrm>
            <a:off x="1828800" y="1066800"/>
            <a:ext cx="8610600" cy="5334000"/>
          </a:xfrm>
        </p:spPr>
        <p:txBody>
          <a:bodyPr/>
          <a:lstStyle/>
          <a:p>
            <a:pPr>
              <a:buNone/>
            </a:pPr>
            <a:endParaRPr lang="en-US" dirty="0"/>
          </a:p>
        </p:txBody>
      </p:sp>
      <p:pic>
        <p:nvPicPr>
          <p:cNvPr id="4098" name="Picture 2"/>
          <p:cNvPicPr>
            <a:picLocks noChangeAspect="1" noChangeArrowheads="1"/>
          </p:cNvPicPr>
          <p:nvPr/>
        </p:nvPicPr>
        <p:blipFill>
          <a:blip r:embed="rId2" cstate="print"/>
          <a:srcRect/>
          <a:stretch>
            <a:fillRect/>
          </a:stretch>
        </p:blipFill>
        <p:spPr bwMode="auto">
          <a:xfrm>
            <a:off x="1143000" y="906380"/>
            <a:ext cx="9525000" cy="5723021"/>
          </a:xfrm>
          <a:prstGeom prst="rect">
            <a:avLst/>
          </a:prstGeom>
          <a:noFill/>
          <a:ln w="9525">
            <a:noFill/>
            <a:miter lim="800000"/>
            <a:headEnd/>
            <a:tailEnd/>
          </a:ln>
          <a:effectLst/>
        </p:spPr>
      </p:pic>
    </p:spTree>
    <p:extLst>
      <p:ext uri="{BB962C8B-B14F-4D97-AF65-F5344CB8AC3E}">
        <p14:creationId xmlns:p14="http://schemas.microsoft.com/office/powerpoint/2010/main" val="32615057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74638"/>
            <a:ext cx="8763000" cy="563562"/>
          </a:xfrm>
        </p:spPr>
        <p:txBody>
          <a:bodyPr>
            <a:normAutofit fontScale="90000"/>
          </a:bodyPr>
          <a:lstStyle/>
          <a:p>
            <a:r>
              <a:rPr lang="en-US" dirty="0"/>
              <a:t>BERKUS METHOD</a:t>
            </a:r>
          </a:p>
        </p:txBody>
      </p:sp>
      <p:sp>
        <p:nvSpPr>
          <p:cNvPr id="3" name="Content Placeholder 2"/>
          <p:cNvSpPr>
            <a:spLocks noGrp="1"/>
          </p:cNvSpPr>
          <p:nvPr>
            <p:ph idx="1"/>
          </p:nvPr>
        </p:nvSpPr>
        <p:spPr>
          <a:xfrm>
            <a:off x="1752600" y="1066800"/>
            <a:ext cx="8686800" cy="5562600"/>
          </a:xfrm>
        </p:spPr>
        <p:txBody>
          <a:bodyPr>
            <a:normAutofit/>
          </a:bodyPr>
          <a:lstStyle/>
          <a:p>
            <a:pPr algn="just">
              <a:buNone/>
            </a:pPr>
            <a:r>
              <a:rPr lang="en-US" sz="3000" b="1" dirty="0">
                <a:latin typeface="Times New Roman" pitchFamily="18" charset="0"/>
                <a:cs typeface="Times New Roman" pitchFamily="18" charset="0"/>
              </a:rPr>
              <a:t>1. Value your startup with the </a:t>
            </a:r>
            <a:r>
              <a:rPr lang="en-US" sz="3000" b="1" dirty="0" err="1">
                <a:latin typeface="Times New Roman" pitchFamily="18" charset="0"/>
                <a:cs typeface="Times New Roman" pitchFamily="18" charset="0"/>
              </a:rPr>
              <a:t>Berkus</a:t>
            </a:r>
            <a:r>
              <a:rPr lang="en-US" sz="3000" b="1" dirty="0">
                <a:latin typeface="Times New Roman" pitchFamily="18" charset="0"/>
                <a:cs typeface="Times New Roman" pitchFamily="18" charset="0"/>
              </a:rPr>
              <a:t> Method</a:t>
            </a:r>
          </a:p>
          <a:p>
            <a:pPr algn="just">
              <a:buNone/>
            </a:pPr>
            <a:r>
              <a:rPr lang="en-US" sz="3000" dirty="0">
                <a:latin typeface="Times New Roman" pitchFamily="18" charset="0"/>
                <a:cs typeface="Times New Roman" pitchFamily="18" charset="0"/>
              </a:rPr>
              <a:t>   The </a:t>
            </a:r>
            <a:r>
              <a:rPr lang="en-US" sz="3000" dirty="0">
                <a:latin typeface="Times New Roman" pitchFamily="18" charset="0"/>
                <a:cs typeface="Times New Roman" pitchFamily="18" charset="0"/>
              </a:rPr>
              <a:t>Berkus Method is a simple and convenient rule of thumb to estimate the value of your box. First, you have to know how much a similar box is worth. Then, you assess how you perform in the 5 key criteria for building boxes.</a:t>
            </a:r>
          </a:p>
          <a:p>
            <a:pPr algn="just">
              <a:buNone/>
            </a:pPr>
            <a:endParaRPr lang="en-US" sz="2000" dirty="0"/>
          </a:p>
          <a:p>
            <a:pPr algn="just">
              <a:buNone/>
            </a:pPr>
            <a:endParaRPr lang="en-US" sz="2000" dirty="0"/>
          </a:p>
          <a:p>
            <a:pPr algn="just">
              <a:buNone/>
            </a:pPr>
            <a:endParaRPr lang="en-US" sz="2000" dirty="0"/>
          </a:p>
          <a:p>
            <a:pPr algn="just">
              <a:buNone/>
            </a:pPr>
            <a:endParaRPr lang="en-US" sz="2000" dirty="0"/>
          </a:p>
          <a:p>
            <a:pPr algn="just">
              <a:buNone/>
            </a:pPr>
            <a:endParaRPr lang="en-US" sz="2000" dirty="0"/>
          </a:p>
          <a:p>
            <a:pPr algn="just">
              <a:buNone/>
            </a:pPr>
            <a:endParaRPr lang="en-US" sz="2000" dirty="0"/>
          </a:p>
          <a:p>
            <a:pPr algn="just">
              <a:buNone/>
            </a:pPr>
            <a:endParaRPr lang="en-US" sz="2000" dirty="0"/>
          </a:p>
          <a:p>
            <a:pPr algn="just">
              <a:buNone/>
            </a:pPr>
            <a:endParaRPr lang="en-US" sz="2000" dirty="0">
              <a:latin typeface="Times New Roman" pitchFamily="18" charset="0"/>
              <a:cs typeface="Times New Roman" pitchFamily="18" charset="0"/>
            </a:endParaRPr>
          </a:p>
          <a:p>
            <a:pPr algn="just">
              <a:buNone/>
            </a:pPr>
            <a:endParaRPr lang="en-US" sz="2000" dirty="0"/>
          </a:p>
          <a:p>
            <a:pPr algn="just">
              <a:buNone/>
            </a:pP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35997401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Berkus</a:t>
            </a:r>
            <a:r>
              <a:rPr lang="en-US" dirty="0"/>
              <a:t> …..</a:t>
            </a:r>
          </a:p>
        </p:txBody>
      </p:sp>
      <p:sp>
        <p:nvSpPr>
          <p:cNvPr id="3" name="Content Placeholder 2"/>
          <p:cNvSpPr>
            <a:spLocks noGrp="1"/>
          </p:cNvSpPr>
          <p:nvPr>
            <p:ph idx="1"/>
          </p:nvPr>
        </p:nvSpPr>
        <p:spPr/>
        <p:txBody>
          <a:bodyPr>
            <a:normAutofit/>
          </a:bodyPr>
          <a:lstStyle/>
          <a:p>
            <a:pPr algn="just"/>
            <a:r>
              <a:rPr lang="en-US" sz="3200" dirty="0"/>
              <a:t>First, </a:t>
            </a:r>
            <a:r>
              <a:rPr lang="en-US" sz="3200" dirty="0" err="1"/>
              <a:t>Berkus</a:t>
            </a:r>
            <a:r>
              <a:rPr lang="en-US" sz="3200" dirty="0"/>
              <a:t> says that investors should believe the company has a potential to hit $2 million in value or more  by the 5th year of operation. Then, he applies a scale to five components of a startup, rating each at up to $400,000. The components are:</a:t>
            </a:r>
          </a:p>
        </p:txBody>
      </p:sp>
    </p:spTree>
    <p:extLst>
      <p:ext uri="{BB962C8B-B14F-4D97-AF65-F5344CB8AC3E}">
        <p14:creationId xmlns:p14="http://schemas.microsoft.com/office/powerpoint/2010/main" val="9784581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2"/>
          <p:cNvPicPr>
            <a:picLocks noGrp="1" noChangeAspect="1" noChangeArrowheads="1"/>
          </p:cNvPicPr>
          <p:nvPr>
            <p:ph idx="1"/>
          </p:nvPr>
        </p:nvPicPr>
        <p:blipFill>
          <a:blip r:embed="rId2" cstate="print"/>
          <a:srcRect/>
          <a:stretch>
            <a:fillRect/>
          </a:stretch>
        </p:blipFill>
        <p:spPr bwMode="auto">
          <a:xfrm>
            <a:off x="1524000" y="0"/>
            <a:ext cx="9144000" cy="6858000"/>
          </a:xfrm>
          <a:prstGeom prst="rect">
            <a:avLst/>
          </a:prstGeom>
          <a:noFill/>
          <a:ln w="9525">
            <a:noFill/>
            <a:miter lim="800000"/>
            <a:headEnd/>
            <a:tailEnd/>
          </a:ln>
          <a:effectLst/>
        </p:spPr>
      </p:pic>
    </p:spTree>
    <p:extLst>
      <p:ext uri="{BB962C8B-B14F-4D97-AF65-F5344CB8AC3E}">
        <p14:creationId xmlns:p14="http://schemas.microsoft.com/office/powerpoint/2010/main" val="11217216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74638"/>
            <a:ext cx="8686800" cy="563562"/>
          </a:xfrm>
        </p:spPr>
        <p:txBody>
          <a:bodyPr>
            <a:normAutofit fontScale="90000"/>
          </a:bodyPr>
          <a:lstStyle/>
          <a:p>
            <a:r>
              <a:rPr lang="en-US" dirty="0"/>
              <a:t/>
            </a:r>
            <a:br>
              <a:rPr lang="en-US" dirty="0"/>
            </a:br>
            <a:r>
              <a:rPr lang="en-US" dirty="0"/>
              <a:t>RISK FACTOR SUMMATION METHOD</a:t>
            </a:r>
          </a:p>
        </p:txBody>
      </p:sp>
      <p:sp>
        <p:nvSpPr>
          <p:cNvPr id="3" name="Content Placeholder 2"/>
          <p:cNvSpPr>
            <a:spLocks noGrp="1"/>
          </p:cNvSpPr>
          <p:nvPr>
            <p:ph idx="1"/>
          </p:nvPr>
        </p:nvSpPr>
        <p:spPr>
          <a:xfrm>
            <a:off x="1752600" y="1066800"/>
            <a:ext cx="8763000" cy="5638800"/>
          </a:xfrm>
        </p:spPr>
        <p:txBody>
          <a:bodyPr>
            <a:normAutofit/>
          </a:bodyPr>
          <a:lstStyle/>
          <a:p>
            <a:pPr algn="just">
              <a:buNone/>
            </a:pPr>
            <a:endParaRPr lang="en-US" sz="2400" b="1" dirty="0">
              <a:latin typeface="Times New Roman" pitchFamily="18" charset="0"/>
              <a:cs typeface="Times New Roman" pitchFamily="18" charset="0"/>
            </a:endParaRPr>
          </a:p>
          <a:p>
            <a:pPr algn="just">
              <a:buNone/>
            </a:pPr>
            <a:r>
              <a:rPr lang="en-US" sz="2800" b="1" dirty="0">
                <a:latin typeface="Times New Roman" pitchFamily="18" charset="0"/>
                <a:cs typeface="Times New Roman" pitchFamily="18" charset="0"/>
              </a:rPr>
              <a:t>2. Value your startup with the Risk Factor Summation Method</a:t>
            </a:r>
          </a:p>
          <a:p>
            <a:pPr algn="just">
              <a:buFont typeface="Wingdings" panose="05000000000000000000" pitchFamily="2" charset="2"/>
              <a:buChar char="Ø"/>
            </a:pPr>
            <a:r>
              <a:rPr lang="en-US" sz="2800" dirty="0">
                <a:latin typeface="Times New Roman" pitchFamily="18" charset="0"/>
                <a:cs typeface="Times New Roman" pitchFamily="18" charset="0"/>
              </a:rPr>
              <a:t>The Risk Factor Summation Method or RFS Method is a slightly more evolved version of the Berkus Method. </a:t>
            </a:r>
          </a:p>
          <a:p>
            <a:pPr algn="just">
              <a:buFont typeface="Wingdings" panose="05000000000000000000" pitchFamily="2" charset="2"/>
              <a:buChar char="Ø"/>
            </a:pPr>
            <a:r>
              <a:rPr lang="en-US" sz="2800" dirty="0">
                <a:latin typeface="Times New Roman" pitchFamily="18" charset="0"/>
                <a:cs typeface="Times New Roman" pitchFamily="18" charset="0"/>
              </a:rPr>
              <a:t>First, you determine an initial value for your box. </a:t>
            </a:r>
          </a:p>
          <a:p>
            <a:pPr algn="just">
              <a:buFont typeface="Wingdings" panose="05000000000000000000" pitchFamily="2" charset="2"/>
              <a:buChar char="Ø"/>
            </a:pPr>
            <a:r>
              <a:rPr lang="en-US" sz="2800" dirty="0">
                <a:latin typeface="Times New Roman" pitchFamily="18" charset="0"/>
                <a:cs typeface="Times New Roman" pitchFamily="18" charset="0"/>
              </a:rPr>
              <a:t>Then you adjust said value for </a:t>
            </a:r>
            <a:r>
              <a:rPr lang="en-US" sz="2800" b="1" dirty="0">
                <a:solidFill>
                  <a:srgbClr val="FF0000"/>
                </a:solidFill>
                <a:latin typeface="Times New Roman" pitchFamily="18" charset="0"/>
                <a:cs typeface="Times New Roman" pitchFamily="18" charset="0"/>
              </a:rPr>
              <a:t>12</a:t>
            </a:r>
            <a:r>
              <a:rPr lang="en-US" sz="2800" dirty="0">
                <a:latin typeface="Times New Roman" pitchFamily="18" charset="0"/>
                <a:cs typeface="Times New Roman" pitchFamily="18" charset="0"/>
              </a:rPr>
              <a:t> risk factors inherent to box-building.</a:t>
            </a:r>
          </a:p>
          <a:p>
            <a:pPr algn="just">
              <a:buNone/>
            </a:pPr>
            <a:endParaRPr lang="en-US" sz="2800" dirty="0">
              <a:latin typeface="Times New Roman" pitchFamily="18" charset="0"/>
              <a:cs typeface="Times New Roman" pitchFamily="18" charset="0"/>
            </a:endParaRPr>
          </a:p>
          <a:p>
            <a:pPr algn="just">
              <a:buNone/>
            </a:pP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42047607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RISK FACTOR SUMMATION METHOD</a:t>
            </a: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Ø"/>
            </a:pPr>
            <a:r>
              <a:rPr lang="en-US" sz="2800" dirty="0">
                <a:latin typeface="Times New Roman" pitchFamily="18" charset="0"/>
                <a:cs typeface="Times New Roman" pitchFamily="18" charset="0"/>
              </a:rPr>
              <a:t>Initial value is determined as the average value for a similar box in your area</a:t>
            </a:r>
          </a:p>
          <a:p>
            <a:pPr algn="just">
              <a:buFont typeface="Wingdings" panose="05000000000000000000" pitchFamily="2" charset="2"/>
              <a:buChar char="Ø"/>
            </a:pPr>
            <a:r>
              <a:rPr lang="en-US" sz="2800" dirty="0">
                <a:latin typeface="Times New Roman" pitchFamily="18" charset="0"/>
                <a:cs typeface="Times New Roman" pitchFamily="18" charset="0"/>
              </a:rPr>
              <a:t> Risk factors are modelled as multiples of $250k, ranging from $500k for a very low risk, to -$500k for a very high risk.</a:t>
            </a:r>
          </a:p>
          <a:p>
            <a:pPr algn="just">
              <a:buFont typeface="Wingdings" panose="05000000000000000000" pitchFamily="2" charset="2"/>
              <a:buChar char="Ø"/>
            </a:pPr>
            <a:r>
              <a:rPr lang="en-US" sz="2800" dirty="0">
                <a:latin typeface="Times New Roman" pitchFamily="18" charset="0"/>
                <a:cs typeface="Times New Roman" pitchFamily="18" charset="0"/>
              </a:rPr>
              <a:t> The most difficult part here, and in most valuation methods, is actually finding data about similar boxes.</a:t>
            </a:r>
          </a:p>
          <a:p>
            <a:pPr algn="just">
              <a:buFont typeface="Wingdings" panose="05000000000000000000" pitchFamily="2" charset="2"/>
              <a:buChar char="Ø"/>
            </a:pPr>
            <a:endParaRPr lang="en-US" sz="28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326344500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2"/>
          <p:cNvPicPr>
            <a:picLocks noGrp="1" noChangeAspect="1" noChangeArrowheads="1"/>
          </p:cNvPicPr>
          <p:nvPr>
            <p:ph idx="1"/>
          </p:nvPr>
        </p:nvPicPr>
        <p:blipFill>
          <a:blip r:embed="rId2" cstate="print"/>
          <a:srcRect/>
          <a:stretch>
            <a:fillRect/>
          </a:stretch>
        </p:blipFill>
        <p:spPr bwMode="auto">
          <a:xfrm>
            <a:off x="1143000" y="0"/>
            <a:ext cx="10042250" cy="6908342"/>
          </a:xfrm>
          <a:prstGeom prst="rect">
            <a:avLst/>
          </a:prstGeom>
          <a:noFill/>
          <a:ln w="9525">
            <a:noFill/>
            <a:miter lim="800000"/>
            <a:headEnd/>
            <a:tailEnd/>
          </a:ln>
          <a:effectLst/>
        </p:spPr>
      </p:pic>
      <mc:AlternateContent xmlns:mc="http://schemas.openxmlformats.org/markup-compatibility/2006">
        <mc:Choice xmlns:p14="http://schemas.microsoft.com/office/powerpoint/2010/main" Requires="p14">
          <p:contentPart p14:bwMode="auto" r:id="rId3">
            <p14:nvContentPartPr>
              <p14:cNvPr id="8" name="Ink 7">
                <a:extLst>
                  <a:ext uri="{FF2B5EF4-FFF2-40B4-BE49-F238E27FC236}">
                    <a16:creationId xmlns:a16="http://schemas.microsoft.com/office/drawing/2014/main" id="{189BB1DB-C8C3-42B1-9122-900D7E150219}"/>
                  </a:ext>
                </a:extLst>
              </p14:cNvPr>
              <p14:cNvContentPartPr/>
              <p14:nvPr/>
            </p14:nvContentPartPr>
            <p14:xfrm>
              <a:off x="7681200" y="4439200"/>
              <a:ext cx="360" cy="360"/>
            </p14:xfrm>
          </p:contentPart>
        </mc:Choice>
        <mc:Fallback>
          <p:pic>
            <p:nvPicPr>
              <p:cNvPr id="8" name="Ink 7">
                <a:extLst>
                  <a:ext uri="{FF2B5EF4-FFF2-40B4-BE49-F238E27FC236}">
                    <a16:creationId xmlns:a16="http://schemas.microsoft.com/office/drawing/2014/main" id="{189BB1DB-C8C3-42B1-9122-900D7E150219}"/>
                  </a:ext>
                </a:extLst>
              </p:cNvPr>
              <p:cNvPicPr/>
              <p:nvPr/>
            </p:nvPicPr>
            <p:blipFill>
              <a:blip r:embed="rId4"/>
              <a:stretch>
                <a:fillRect/>
              </a:stretch>
            </p:blipFill>
            <p:spPr>
              <a:xfrm>
                <a:off x="7670760" y="4428760"/>
                <a:ext cx="21240" cy="2124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34" name="Ink 33">
                <a:extLst>
                  <a:ext uri="{FF2B5EF4-FFF2-40B4-BE49-F238E27FC236}">
                    <a16:creationId xmlns:a16="http://schemas.microsoft.com/office/drawing/2014/main" id="{84EFD275-29E2-44D4-B692-AD79BC7C18F1}"/>
                  </a:ext>
                </a:extLst>
              </p14:cNvPr>
              <p14:cNvContentPartPr/>
              <p14:nvPr/>
            </p14:nvContentPartPr>
            <p14:xfrm>
              <a:off x="8456280" y="3258400"/>
              <a:ext cx="106920" cy="45720"/>
            </p14:xfrm>
          </p:contentPart>
        </mc:Choice>
        <mc:Fallback>
          <p:pic>
            <p:nvPicPr>
              <p:cNvPr id="34" name="Ink 33">
                <a:extLst>
                  <a:ext uri="{FF2B5EF4-FFF2-40B4-BE49-F238E27FC236}">
                    <a16:creationId xmlns:a16="http://schemas.microsoft.com/office/drawing/2014/main" id="{84EFD275-29E2-44D4-B692-AD79BC7C18F1}"/>
                  </a:ext>
                </a:extLst>
              </p:cNvPr>
              <p:cNvPicPr/>
              <p:nvPr/>
            </p:nvPicPr>
            <p:blipFill>
              <a:blip r:embed="rId6"/>
              <a:stretch>
                <a:fillRect/>
              </a:stretch>
            </p:blipFill>
            <p:spPr>
              <a:xfrm>
                <a:off x="8450520" y="3255160"/>
                <a:ext cx="115920" cy="54720"/>
              </a:xfrm>
              <a:prstGeom prst="rect">
                <a:avLst/>
              </a:prstGeom>
            </p:spPr>
          </p:pic>
        </mc:Fallback>
      </mc:AlternateContent>
      <p:pic>
        <p:nvPicPr>
          <p:cNvPr id="35" name="Ink 34">
            <a:extLst>
              <a:ext uri="{FF2B5EF4-FFF2-40B4-BE49-F238E27FC236}">
                <a16:creationId xmlns:a16="http://schemas.microsoft.com/office/drawing/2014/main" id="{D0E5CA03-DBD4-4981-80B5-5E9BD8967E76}"/>
              </a:ext>
            </a:extLst>
          </p:cNvPr>
          <p:cNvPicPr/>
          <p:nvPr/>
        </p:nvPicPr>
        <p:blipFill>
          <a:blip r:embed="rId7"/>
          <a:stretch>
            <a:fillRect/>
          </a:stretch>
        </p:blipFill>
        <p:spPr>
          <a:xfrm>
            <a:off x="5506440" y="2187040"/>
            <a:ext cx="119160" cy="60840"/>
          </a:xfrm>
          <a:prstGeom prst="rect">
            <a:avLst/>
          </a:prstGeom>
        </p:spPr>
      </p:pic>
      <p:pic>
        <p:nvPicPr>
          <p:cNvPr id="41" name="Ink 40">
            <a:extLst>
              <a:ext uri="{FF2B5EF4-FFF2-40B4-BE49-F238E27FC236}">
                <a16:creationId xmlns:a16="http://schemas.microsoft.com/office/drawing/2014/main" id="{C7F3E5CE-3BAF-49D1-BEA1-713F2D8CC1F7}"/>
              </a:ext>
            </a:extLst>
          </p:cNvPr>
          <p:cNvPicPr/>
          <p:nvPr/>
        </p:nvPicPr>
        <p:blipFill>
          <a:blip r:embed="rId8"/>
          <a:stretch>
            <a:fillRect/>
          </a:stretch>
        </p:blipFill>
        <p:spPr>
          <a:xfrm>
            <a:off x="7888560" y="4018720"/>
            <a:ext cx="106560" cy="58680"/>
          </a:xfrm>
          <a:prstGeom prst="rect">
            <a:avLst/>
          </a:prstGeom>
        </p:spPr>
      </p:pic>
      <p:pic>
        <p:nvPicPr>
          <p:cNvPr id="21" name="Ink 20">
            <a:extLst>
              <a:ext uri="{FF2B5EF4-FFF2-40B4-BE49-F238E27FC236}">
                <a16:creationId xmlns:a16="http://schemas.microsoft.com/office/drawing/2014/main" id="{E5067248-7B70-400C-9497-3FF667493F6D}"/>
              </a:ext>
            </a:extLst>
          </p:cNvPr>
          <p:cNvPicPr/>
          <p:nvPr/>
        </p:nvPicPr>
        <p:blipFill>
          <a:blip r:embed="rId9"/>
          <a:stretch>
            <a:fillRect/>
          </a:stretch>
        </p:blipFill>
        <p:spPr>
          <a:xfrm>
            <a:off x="7754640" y="3211600"/>
            <a:ext cx="400320" cy="62280"/>
          </a:xfrm>
          <a:prstGeom prst="rect">
            <a:avLst/>
          </a:prstGeom>
        </p:spPr>
      </p:pic>
      <p:pic>
        <p:nvPicPr>
          <p:cNvPr id="51" name="Ink 50">
            <a:extLst>
              <a:ext uri="{FF2B5EF4-FFF2-40B4-BE49-F238E27FC236}">
                <a16:creationId xmlns:a16="http://schemas.microsoft.com/office/drawing/2014/main" id="{3426638F-8814-42A7-A0DD-6050099F81A0}"/>
              </a:ext>
            </a:extLst>
          </p:cNvPr>
          <p:cNvPicPr/>
          <p:nvPr/>
        </p:nvPicPr>
        <p:blipFill>
          <a:blip r:embed="rId10"/>
          <a:stretch>
            <a:fillRect/>
          </a:stretch>
        </p:blipFill>
        <p:spPr>
          <a:xfrm>
            <a:off x="9711240" y="2429680"/>
            <a:ext cx="41040" cy="33480"/>
          </a:xfrm>
          <a:prstGeom prst="rect">
            <a:avLst/>
          </a:prstGeom>
        </p:spPr>
      </p:pic>
      <p:pic>
        <p:nvPicPr>
          <p:cNvPr id="53" name="Ink 52">
            <a:extLst>
              <a:ext uri="{FF2B5EF4-FFF2-40B4-BE49-F238E27FC236}">
                <a16:creationId xmlns:a16="http://schemas.microsoft.com/office/drawing/2014/main" id="{D8D30EC4-3817-46F3-80CB-BC0053356BB2}"/>
              </a:ext>
            </a:extLst>
          </p:cNvPr>
          <p:cNvPicPr/>
          <p:nvPr/>
        </p:nvPicPr>
        <p:blipFill>
          <a:blip r:embed="rId11"/>
          <a:stretch>
            <a:fillRect/>
          </a:stretch>
        </p:blipFill>
        <p:spPr>
          <a:xfrm>
            <a:off x="9395880" y="3921520"/>
            <a:ext cx="18720" cy="20880"/>
          </a:xfrm>
          <a:prstGeom prst="rect">
            <a:avLst/>
          </a:prstGeom>
        </p:spPr>
      </p:pic>
    </p:spTree>
    <p:extLst>
      <p:ext uri="{BB962C8B-B14F-4D97-AF65-F5344CB8AC3E}">
        <p14:creationId xmlns:p14="http://schemas.microsoft.com/office/powerpoint/2010/main" val="41566704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8839200" cy="487362"/>
          </a:xfrm>
        </p:spPr>
        <p:txBody>
          <a:bodyPr>
            <a:normAutofit fontScale="90000"/>
          </a:bodyPr>
          <a:lstStyle/>
          <a:p>
            <a:r>
              <a:rPr lang="en-US" dirty="0"/>
              <a:t>SCORE CARD VALUATION </a:t>
            </a:r>
          </a:p>
        </p:txBody>
      </p:sp>
      <p:sp>
        <p:nvSpPr>
          <p:cNvPr id="3" name="Content Placeholder 2"/>
          <p:cNvSpPr>
            <a:spLocks noGrp="1"/>
          </p:cNvSpPr>
          <p:nvPr>
            <p:ph idx="1"/>
          </p:nvPr>
        </p:nvSpPr>
        <p:spPr>
          <a:xfrm>
            <a:off x="1676400" y="914400"/>
            <a:ext cx="8839200" cy="5791200"/>
          </a:xfrm>
        </p:spPr>
        <p:txBody>
          <a:bodyPr>
            <a:normAutofit/>
          </a:bodyPr>
          <a:lstStyle/>
          <a:p>
            <a:pPr>
              <a:buNone/>
            </a:pPr>
            <a:r>
              <a:rPr lang="en-US" sz="2400" b="1" dirty="0">
                <a:latin typeface="Times New Roman" pitchFamily="18" charset="0"/>
                <a:cs typeface="Times New Roman" pitchFamily="18" charset="0"/>
              </a:rPr>
              <a:t>3. Value your startup with the Scorecard Valuation Method</a:t>
            </a:r>
          </a:p>
          <a:p>
            <a:pPr algn="just">
              <a:buNone/>
            </a:pPr>
            <a:r>
              <a:rPr lang="en-US" sz="3200" dirty="0">
                <a:latin typeface="Times New Roman" pitchFamily="18" charset="0"/>
                <a:cs typeface="Times New Roman" pitchFamily="18" charset="0"/>
              </a:rPr>
              <a:t>    The </a:t>
            </a:r>
            <a:r>
              <a:rPr lang="en-US" sz="3200" dirty="0">
                <a:latin typeface="Times New Roman" pitchFamily="18" charset="0"/>
                <a:cs typeface="Times New Roman" pitchFamily="18" charset="0"/>
              </a:rPr>
              <a:t>Scorecard Valuation Method is a more elaborate approach to the box valuation problem. It starts the same way as the RFS method i.e. you determine a base valuation for your box, then you adjust the value for a certain set of criteria. </a:t>
            </a:r>
          </a:p>
          <a:p>
            <a:pPr algn="just">
              <a:buNone/>
            </a:pPr>
            <a:r>
              <a:rPr lang="en-US" sz="3200" dirty="0">
                <a:latin typeface="Times New Roman" pitchFamily="18" charset="0"/>
                <a:cs typeface="Times New Roman" pitchFamily="18" charset="0"/>
              </a:rPr>
              <a:t>    Nothing </a:t>
            </a:r>
            <a:r>
              <a:rPr lang="en-US" sz="3200" dirty="0">
                <a:latin typeface="Times New Roman" pitchFamily="18" charset="0"/>
                <a:cs typeface="Times New Roman" pitchFamily="18" charset="0"/>
              </a:rPr>
              <a:t>new, except that those criteria are themselves weighed up based on their impact on the overall success of the project.</a:t>
            </a:r>
          </a:p>
        </p:txBody>
      </p:sp>
    </p:spTree>
    <p:extLst>
      <p:ext uri="{BB962C8B-B14F-4D97-AF65-F5344CB8AC3E}">
        <p14:creationId xmlns:p14="http://schemas.microsoft.com/office/powerpoint/2010/main" val="24802897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2"/>
          <p:cNvPicPr>
            <a:picLocks noGrp="1" noChangeAspect="1" noChangeArrowheads="1"/>
          </p:cNvPicPr>
          <p:nvPr>
            <p:ph idx="1"/>
          </p:nvPr>
        </p:nvPicPr>
        <p:blipFill>
          <a:blip r:embed="rId2" cstate="print"/>
          <a:srcRect/>
          <a:stretch>
            <a:fillRect/>
          </a:stretch>
        </p:blipFill>
        <p:spPr bwMode="auto">
          <a:xfrm>
            <a:off x="762000" y="0"/>
            <a:ext cx="11338560" cy="7543800"/>
          </a:xfrm>
          <a:prstGeom prst="rect">
            <a:avLst/>
          </a:prstGeom>
          <a:noFill/>
          <a:ln w="9525">
            <a:noFill/>
            <a:miter lim="800000"/>
            <a:headEnd/>
            <a:tailEnd/>
          </a:ln>
          <a:effectLst/>
        </p:spPr>
      </p:pic>
      <mc:AlternateContent xmlns:mc="http://schemas.openxmlformats.org/markup-compatibility/2006">
        <mc:Choice xmlns:p14="http://schemas.microsoft.com/office/powerpoint/2010/main" Requires="p14">
          <p:contentPart p14:bwMode="auto" r:id="rId3">
            <p14:nvContentPartPr>
              <p14:cNvPr id="3" name="Ink 2">
                <a:extLst>
                  <a:ext uri="{FF2B5EF4-FFF2-40B4-BE49-F238E27FC236}">
                    <a16:creationId xmlns:a16="http://schemas.microsoft.com/office/drawing/2014/main" id="{A6549768-4FEF-4888-980F-16549BBA2F2B}"/>
                  </a:ext>
                </a:extLst>
              </p14:cNvPr>
              <p14:cNvContentPartPr/>
              <p14:nvPr/>
            </p14:nvContentPartPr>
            <p14:xfrm>
              <a:off x="7790280" y="983720"/>
              <a:ext cx="360" cy="360"/>
            </p14:xfrm>
          </p:contentPart>
        </mc:Choice>
        <mc:Fallback>
          <p:pic>
            <p:nvPicPr>
              <p:cNvPr id="3" name="Ink 2">
                <a:extLst>
                  <a:ext uri="{FF2B5EF4-FFF2-40B4-BE49-F238E27FC236}">
                    <a16:creationId xmlns:a16="http://schemas.microsoft.com/office/drawing/2014/main" id="{A6549768-4FEF-4888-980F-16549BBA2F2B}"/>
                  </a:ext>
                </a:extLst>
              </p:cNvPr>
              <p:cNvPicPr/>
              <p:nvPr/>
            </p:nvPicPr>
            <p:blipFill>
              <a:blip r:embed="rId4"/>
              <a:stretch>
                <a:fillRect/>
              </a:stretch>
            </p:blipFill>
            <p:spPr>
              <a:xfrm>
                <a:off x="7783440" y="976880"/>
                <a:ext cx="14040" cy="1404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14" name="Ink 13">
                <a:extLst>
                  <a:ext uri="{FF2B5EF4-FFF2-40B4-BE49-F238E27FC236}">
                    <a16:creationId xmlns:a16="http://schemas.microsoft.com/office/drawing/2014/main" id="{BB0BD9A7-EA63-41FB-849A-DC77CE20EA37}"/>
                  </a:ext>
                </a:extLst>
              </p14:cNvPr>
              <p14:cNvContentPartPr/>
              <p14:nvPr/>
            </p14:nvContentPartPr>
            <p14:xfrm>
              <a:off x="7485000" y="2407160"/>
              <a:ext cx="9360" cy="21240"/>
            </p14:xfrm>
          </p:contentPart>
        </mc:Choice>
        <mc:Fallback>
          <p:pic>
            <p:nvPicPr>
              <p:cNvPr id="14" name="Ink 13">
                <a:extLst>
                  <a:ext uri="{FF2B5EF4-FFF2-40B4-BE49-F238E27FC236}">
                    <a16:creationId xmlns:a16="http://schemas.microsoft.com/office/drawing/2014/main" id="{BB0BD9A7-EA63-41FB-849A-DC77CE20EA37}"/>
                  </a:ext>
                </a:extLst>
              </p:cNvPr>
              <p:cNvPicPr/>
              <p:nvPr/>
            </p:nvPicPr>
            <p:blipFill>
              <a:blip r:embed="rId6"/>
              <a:stretch>
                <a:fillRect/>
              </a:stretch>
            </p:blipFill>
            <p:spPr>
              <a:xfrm>
                <a:off x="7480320" y="2402480"/>
                <a:ext cx="17280" cy="3060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18" name="Ink 17">
                <a:extLst>
                  <a:ext uri="{FF2B5EF4-FFF2-40B4-BE49-F238E27FC236}">
                    <a16:creationId xmlns:a16="http://schemas.microsoft.com/office/drawing/2014/main" id="{A449C9FC-8C8B-47BF-8C86-4895A1955BDA}"/>
                  </a:ext>
                </a:extLst>
              </p14:cNvPr>
              <p14:cNvContentPartPr/>
              <p14:nvPr/>
            </p14:nvContentPartPr>
            <p14:xfrm>
              <a:off x="12234600" y="2428040"/>
              <a:ext cx="360" cy="360"/>
            </p14:xfrm>
          </p:contentPart>
        </mc:Choice>
        <mc:Fallback>
          <p:pic>
            <p:nvPicPr>
              <p:cNvPr id="18" name="Ink 17">
                <a:extLst>
                  <a:ext uri="{FF2B5EF4-FFF2-40B4-BE49-F238E27FC236}">
                    <a16:creationId xmlns:a16="http://schemas.microsoft.com/office/drawing/2014/main" id="{A449C9FC-8C8B-47BF-8C86-4895A1955BDA}"/>
                  </a:ext>
                </a:extLst>
              </p:cNvPr>
              <p:cNvPicPr/>
              <p:nvPr/>
            </p:nvPicPr>
            <p:blipFill>
              <a:blip r:embed="rId8"/>
              <a:stretch>
                <a:fillRect/>
              </a:stretch>
            </p:blipFill>
            <p:spPr>
              <a:xfrm>
                <a:off x="12228480" y="2421920"/>
                <a:ext cx="12600" cy="12600"/>
              </a:xfrm>
              <a:prstGeom prst="rect">
                <a:avLst/>
              </a:prstGeom>
            </p:spPr>
          </p:pic>
        </mc:Fallback>
      </mc:AlternateContent>
      <mc:AlternateContent xmlns:mc="http://schemas.openxmlformats.org/markup-compatibility/2006">
        <mc:Choice xmlns:p14="http://schemas.microsoft.com/office/powerpoint/2010/main" Requires="p14">
          <p:contentPart p14:bwMode="auto" r:id="rId9">
            <p14:nvContentPartPr>
              <p14:cNvPr id="54" name="Ink 53">
                <a:extLst>
                  <a:ext uri="{FF2B5EF4-FFF2-40B4-BE49-F238E27FC236}">
                    <a16:creationId xmlns:a16="http://schemas.microsoft.com/office/drawing/2014/main" id="{30BED449-F835-4194-B579-EF7CDD796E6B}"/>
                  </a:ext>
                </a:extLst>
              </p14:cNvPr>
              <p14:cNvContentPartPr/>
              <p14:nvPr/>
            </p14:nvContentPartPr>
            <p14:xfrm>
              <a:off x="3756480" y="5353600"/>
              <a:ext cx="27360" cy="40680"/>
            </p14:xfrm>
          </p:contentPart>
        </mc:Choice>
        <mc:Fallback>
          <p:pic>
            <p:nvPicPr>
              <p:cNvPr id="54" name="Ink 53">
                <a:extLst>
                  <a:ext uri="{FF2B5EF4-FFF2-40B4-BE49-F238E27FC236}">
                    <a16:creationId xmlns:a16="http://schemas.microsoft.com/office/drawing/2014/main" id="{30BED449-F835-4194-B579-EF7CDD796E6B}"/>
                  </a:ext>
                </a:extLst>
              </p:cNvPr>
              <p:cNvPicPr/>
              <p:nvPr/>
            </p:nvPicPr>
            <p:blipFill>
              <a:blip r:embed="rId10"/>
              <a:stretch>
                <a:fillRect/>
              </a:stretch>
            </p:blipFill>
            <p:spPr>
              <a:xfrm>
                <a:off x="3750000" y="5347120"/>
                <a:ext cx="37440" cy="50760"/>
              </a:xfrm>
              <a:prstGeom prst="rect">
                <a:avLst/>
              </a:prstGeom>
            </p:spPr>
          </p:pic>
        </mc:Fallback>
      </mc:AlternateContent>
      <mc:AlternateContent xmlns:mc="http://schemas.openxmlformats.org/markup-compatibility/2006">
        <mc:Choice xmlns:p14="http://schemas.microsoft.com/office/powerpoint/2010/main" Requires="p14">
          <p:contentPart p14:bwMode="auto" r:id="rId11">
            <p14:nvContentPartPr>
              <p14:cNvPr id="76" name="Ink 75">
                <a:extLst>
                  <a:ext uri="{FF2B5EF4-FFF2-40B4-BE49-F238E27FC236}">
                    <a16:creationId xmlns:a16="http://schemas.microsoft.com/office/drawing/2014/main" id="{87919BDD-B764-4438-9EEB-CA69E964DDB5}"/>
                  </a:ext>
                </a:extLst>
              </p14:cNvPr>
              <p14:cNvContentPartPr/>
              <p14:nvPr/>
            </p14:nvContentPartPr>
            <p14:xfrm>
              <a:off x="10490280" y="2425880"/>
              <a:ext cx="31680" cy="14400"/>
            </p14:xfrm>
          </p:contentPart>
        </mc:Choice>
        <mc:Fallback>
          <p:pic>
            <p:nvPicPr>
              <p:cNvPr id="76" name="Ink 75">
                <a:extLst>
                  <a:ext uri="{FF2B5EF4-FFF2-40B4-BE49-F238E27FC236}">
                    <a16:creationId xmlns:a16="http://schemas.microsoft.com/office/drawing/2014/main" id="{87919BDD-B764-4438-9EEB-CA69E964DDB5}"/>
                  </a:ext>
                </a:extLst>
              </p:cNvPr>
              <p:cNvPicPr/>
              <p:nvPr/>
            </p:nvPicPr>
            <p:blipFill>
              <a:blip r:embed="rId12"/>
              <a:stretch>
                <a:fillRect/>
              </a:stretch>
            </p:blipFill>
            <p:spPr>
              <a:xfrm>
                <a:off x="10483800" y="2421080"/>
                <a:ext cx="41400" cy="26585"/>
              </a:xfrm>
              <a:prstGeom prst="rect">
                <a:avLst/>
              </a:prstGeom>
            </p:spPr>
          </p:pic>
        </mc:Fallback>
      </mc:AlternateContent>
      <mc:AlternateContent xmlns:mc="http://schemas.openxmlformats.org/markup-compatibility/2006">
        <mc:Choice xmlns:p14="http://schemas.microsoft.com/office/powerpoint/2010/main" Requires="p14">
          <p:contentPart p14:bwMode="auto" r:id="rId13">
            <p14:nvContentPartPr>
              <p14:cNvPr id="77" name="Ink 76">
                <a:extLst>
                  <a:ext uri="{FF2B5EF4-FFF2-40B4-BE49-F238E27FC236}">
                    <a16:creationId xmlns:a16="http://schemas.microsoft.com/office/drawing/2014/main" id="{4432B02C-8C01-4EB3-B011-2EE9B58B64FC}"/>
                  </a:ext>
                </a:extLst>
              </p14:cNvPr>
              <p14:cNvContentPartPr/>
              <p14:nvPr/>
            </p14:nvContentPartPr>
            <p14:xfrm>
              <a:off x="12999240" y="2501840"/>
              <a:ext cx="21240" cy="16920"/>
            </p14:xfrm>
          </p:contentPart>
        </mc:Choice>
        <mc:Fallback>
          <p:pic>
            <p:nvPicPr>
              <p:cNvPr id="77" name="Ink 76">
                <a:extLst>
                  <a:ext uri="{FF2B5EF4-FFF2-40B4-BE49-F238E27FC236}">
                    <a16:creationId xmlns:a16="http://schemas.microsoft.com/office/drawing/2014/main" id="{4432B02C-8C01-4EB3-B011-2EE9B58B64FC}"/>
                  </a:ext>
                </a:extLst>
              </p:cNvPr>
              <p:cNvPicPr/>
              <p:nvPr/>
            </p:nvPicPr>
            <p:blipFill>
              <a:blip r:embed="rId14"/>
              <a:stretch>
                <a:fillRect/>
              </a:stretch>
            </p:blipFill>
            <p:spPr>
              <a:xfrm>
                <a:off x="12996360" y="2497520"/>
                <a:ext cx="30960" cy="28080"/>
              </a:xfrm>
              <a:prstGeom prst="rect">
                <a:avLst/>
              </a:prstGeom>
            </p:spPr>
          </p:pic>
        </mc:Fallback>
      </mc:AlternateContent>
      <p:grpSp>
        <p:nvGrpSpPr>
          <p:cNvPr id="91" name="Group 90">
            <a:extLst>
              <a:ext uri="{FF2B5EF4-FFF2-40B4-BE49-F238E27FC236}">
                <a16:creationId xmlns:a16="http://schemas.microsoft.com/office/drawing/2014/main" id="{FC704052-3EC2-4BBD-A64E-7017DA9C200A}"/>
              </a:ext>
            </a:extLst>
          </p:cNvPr>
          <p:cNvGrpSpPr/>
          <p:nvPr/>
        </p:nvGrpSpPr>
        <p:grpSpPr>
          <a:xfrm>
            <a:off x="7691280" y="2250560"/>
            <a:ext cx="483480" cy="4116800"/>
            <a:chOff x="6167280" y="2250560"/>
            <a:chExt cx="483480" cy="4116800"/>
          </a:xfrm>
        </p:grpSpPr>
        <mc:AlternateContent xmlns:mc="http://schemas.openxmlformats.org/markup-compatibility/2006" xmlns:p14="http://schemas.microsoft.com/office/powerpoint/2010/main">
          <mc:Choice Requires="p14">
            <p:contentPart p14:bwMode="auto" r:id="rId15">
              <p14:nvContentPartPr>
                <p14:cNvPr id="67" name="Ink 66">
                  <a:extLst>
                    <a:ext uri="{FF2B5EF4-FFF2-40B4-BE49-F238E27FC236}">
                      <a16:creationId xmlns:a16="http://schemas.microsoft.com/office/drawing/2014/main" id="{51D567EC-387E-4C3A-AD85-4667D45F246A}"/>
                    </a:ext>
                  </a:extLst>
                </p14:cNvPr>
                <p14:cNvContentPartPr/>
                <p14:nvPr/>
              </p14:nvContentPartPr>
              <p14:xfrm>
                <a:off x="6650400" y="2800640"/>
                <a:ext cx="360" cy="360"/>
              </p14:xfrm>
            </p:contentPart>
          </mc:Choice>
          <mc:Fallback xmlns="">
            <p:pic>
              <p:nvPicPr>
                <p:cNvPr id="67" name="Ink 66">
                  <a:extLst>
                    <a:ext uri="{FF2B5EF4-FFF2-40B4-BE49-F238E27FC236}">
                      <a16:creationId xmlns:a16="http://schemas.microsoft.com/office/drawing/2014/main" id="{51D567EC-387E-4C3A-AD85-4667D45F246A}"/>
                    </a:ext>
                  </a:extLst>
                </p:cNvPr>
                <p:cNvPicPr/>
                <p:nvPr/>
              </p:nvPicPr>
              <p:blipFill>
                <a:blip r:embed="rId16"/>
                <a:stretch>
                  <a:fillRect/>
                </a:stretch>
              </p:blipFill>
              <p:spPr>
                <a:xfrm>
                  <a:off x="6641400" y="2791640"/>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68" name="Ink 67">
                  <a:extLst>
                    <a:ext uri="{FF2B5EF4-FFF2-40B4-BE49-F238E27FC236}">
                      <a16:creationId xmlns:a16="http://schemas.microsoft.com/office/drawing/2014/main" id="{FD4D737C-FCDF-47DC-B2A8-2E7278DDD8DD}"/>
                    </a:ext>
                  </a:extLst>
                </p14:cNvPr>
                <p14:cNvContentPartPr/>
                <p14:nvPr/>
              </p14:nvContentPartPr>
              <p14:xfrm>
                <a:off x="6632040" y="2893160"/>
                <a:ext cx="360" cy="360"/>
              </p14:xfrm>
            </p:contentPart>
          </mc:Choice>
          <mc:Fallback xmlns="">
            <p:pic>
              <p:nvPicPr>
                <p:cNvPr id="68" name="Ink 67">
                  <a:extLst>
                    <a:ext uri="{FF2B5EF4-FFF2-40B4-BE49-F238E27FC236}">
                      <a16:creationId xmlns:a16="http://schemas.microsoft.com/office/drawing/2014/main" id="{FD4D737C-FCDF-47DC-B2A8-2E7278DDD8DD}"/>
                    </a:ext>
                  </a:extLst>
                </p:cNvPr>
                <p:cNvPicPr/>
                <p:nvPr/>
              </p:nvPicPr>
              <p:blipFill>
                <a:blip r:embed="rId60"/>
                <a:stretch>
                  <a:fillRect/>
                </a:stretch>
              </p:blipFill>
              <p:spPr>
                <a:xfrm>
                  <a:off x="6623040" y="2884520"/>
                  <a:ext cx="574920" cy="118080"/>
                </a:xfrm>
                <a:prstGeom prst="rect">
                  <a:avLst/>
                </a:prstGeom>
              </p:spPr>
            </p:pic>
          </mc:Fallback>
        </mc:AlternateContent>
        <mc:AlternateContent xmlns:mc="http://schemas.openxmlformats.org/markup-compatibility/2006" xmlns:p14="http://schemas.microsoft.com/office/powerpoint/2010/main">
          <mc:Choice Requires="p14">
            <p:contentPart p14:bwMode="auto" r:id="rId61">
              <p14:nvContentPartPr>
                <p14:cNvPr id="74" name="Ink 73">
                  <a:extLst>
                    <a:ext uri="{FF2B5EF4-FFF2-40B4-BE49-F238E27FC236}">
                      <a16:creationId xmlns:a16="http://schemas.microsoft.com/office/drawing/2014/main" id="{8DBD558D-1B08-44F9-9A84-55B3542C4064}"/>
                    </a:ext>
                  </a:extLst>
                </p14:cNvPr>
                <p14:cNvContentPartPr/>
                <p14:nvPr/>
              </p14:nvContentPartPr>
              <p14:xfrm>
                <a:off x="6321360" y="2250560"/>
                <a:ext cx="360" cy="360"/>
              </p14:xfrm>
            </p:contentPart>
          </mc:Choice>
          <mc:Fallback xmlns="">
            <p:pic>
              <p:nvPicPr>
                <p:cNvPr id="74" name="Ink 73">
                  <a:extLst>
                    <a:ext uri="{FF2B5EF4-FFF2-40B4-BE49-F238E27FC236}">
                      <a16:creationId xmlns:a16="http://schemas.microsoft.com/office/drawing/2014/main" id="{8DBD558D-1B08-44F9-9A84-55B3542C4064}"/>
                    </a:ext>
                  </a:extLst>
                </p:cNvPr>
                <p:cNvPicPr/>
                <p:nvPr/>
              </p:nvPicPr>
              <p:blipFill>
                <a:blip r:embed="rId16"/>
                <a:stretch>
                  <a:fillRect/>
                </a:stretch>
              </p:blipFill>
              <p:spPr>
                <a:xfrm>
                  <a:off x="6312360" y="2241920"/>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62">
              <p14:nvContentPartPr>
                <p14:cNvPr id="85" name="Ink 84">
                  <a:extLst>
                    <a:ext uri="{FF2B5EF4-FFF2-40B4-BE49-F238E27FC236}">
                      <a16:creationId xmlns:a16="http://schemas.microsoft.com/office/drawing/2014/main" id="{2752DD91-06B9-4C51-98B3-A08C01B5B582}"/>
                    </a:ext>
                  </a:extLst>
                </p14:cNvPr>
                <p14:cNvContentPartPr/>
                <p14:nvPr/>
              </p14:nvContentPartPr>
              <p14:xfrm>
                <a:off x="6167280" y="6305800"/>
                <a:ext cx="2160" cy="61560"/>
              </p14:xfrm>
            </p:contentPart>
          </mc:Choice>
          <mc:Fallback xmlns="">
            <p:pic>
              <p:nvPicPr>
                <p:cNvPr id="85" name="Ink 84">
                  <a:extLst>
                    <a:ext uri="{FF2B5EF4-FFF2-40B4-BE49-F238E27FC236}">
                      <a16:creationId xmlns:a16="http://schemas.microsoft.com/office/drawing/2014/main" id="{2752DD91-06B9-4C51-98B3-A08C01B5B582}"/>
                    </a:ext>
                  </a:extLst>
                </p:cNvPr>
                <p:cNvPicPr/>
                <p:nvPr/>
              </p:nvPicPr>
              <p:blipFill>
                <a:blip r:embed="rId77"/>
                <a:stretch>
                  <a:fillRect/>
                </a:stretch>
              </p:blipFill>
              <p:spPr>
                <a:xfrm>
                  <a:off x="6158640" y="6297160"/>
                  <a:ext cx="19800" cy="79200"/>
                </a:xfrm>
                <a:prstGeom prst="rect">
                  <a:avLst/>
                </a:prstGeom>
              </p:spPr>
            </p:pic>
          </mc:Fallback>
        </mc:AlternateContent>
      </p:grpSp>
      <p:pic>
        <p:nvPicPr>
          <p:cNvPr id="53" name="Ink 52">
            <a:extLst>
              <a:ext uri="{FF2B5EF4-FFF2-40B4-BE49-F238E27FC236}">
                <a16:creationId xmlns:a16="http://schemas.microsoft.com/office/drawing/2014/main" id="{137AAFFD-D518-49EA-914C-DBC21B07A7B6}"/>
              </a:ext>
            </a:extLst>
          </p:cNvPr>
          <p:cNvPicPr/>
          <p:nvPr/>
        </p:nvPicPr>
        <p:blipFill>
          <a:blip r:embed="rId78"/>
          <a:stretch>
            <a:fillRect/>
          </a:stretch>
        </p:blipFill>
        <p:spPr>
          <a:xfrm>
            <a:off x="10629960" y="2495000"/>
            <a:ext cx="73800" cy="82800"/>
          </a:xfrm>
          <a:prstGeom prst="rect">
            <a:avLst/>
          </a:prstGeom>
        </p:spPr>
      </p:pic>
      <p:pic>
        <p:nvPicPr>
          <p:cNvPr id="108" name="Ink 107">
            <a:extLst>
              <a:ext uri="{FF2B5EF4-FFF2-40B4-BE49-F238E27FC236}">
                <a16:creationId xmlns:a16="http://schemas.microsoft.com/office/drawing/2014/main" id="{1088F491-9A3F-4DA8-91E1-F86A6C9B719A}"/>
              </a:ext>
            </a:extLst>
          </p:cNvPr>
          <p:cNvPicPr/>
          <p:nvPr/>
        </p:nvPicPr>
        <p:blipFill>
          <a:blip r:embed="rId79"/>
          <a:stretch>
            <a:fillRect/>
          </a:stretch>
        </p:blipFill>
        <p:spPr>
          <a:xfrm>
            <a:off x="7498320" y="4057040"/>
            <a:ext cx="30600" cy="20160"/>
          </a:xfrm>
          <a:prstGeom prst="rect">
            <a:avLst/>
          </a:prstGeom>
        </p:spPr>
      </p:pic>
      <p:pic>
        <p:nvPicPr>
          <p:cNvPr id="134" name="Ink 133">
            <a:extLst>
              <a:ext uri="{FF2B5EF4-FFF2-40B4-BE49-F238E27FC236}">
                <a16:creationId xmlns:a16="http://schemas.microsoft.com/office/drawing/2014/main" id="{F51E4240-BD1E-41A6-B441-D1168FCE1C38}"/>
              </a:ext>
            </a:extLst>
          </p:cNvPr>
          <p:cNvPicPr/>
          <p:nvPr/>
        </p:nvPicPr>
        <p:blipFill>
          <a:blip r:embed="rId80"/>
          <a:stretch>
            <a:fillRect/>
          </a:stretch>
        </p:blipFill>
        <p:spPr>
          <a:xfrm>
            <a:off x="7315080" y="6524480"/>
            <a:ext cx="40320" cy="37440"/>
          </a:xfrm>
          <a:prstGeom prst="rect">
            <a:avLst/>
          </a:prstGeom>
        </p:spPr>
      </p:pic>
      <p:pic>
        <p:nvPicPr>
          <p:cNvPr id="135" name="Ink 134">
            <a:extLst>
              <a:ext uri="{FF2B5EF4-FFF2-40B4-BE49-F238E27FC236}">
                <a16:creationId xmlns:a16="http://schemas.microsoft.com/office/drawing/2014/main" id="{402023F9-0E64-425B-B91B-03ADD8A3387F}"/>
              </a:ext>
            </a:extLst>
          </p:cNvPr>
          <p:cNvPicPr/>
          <p:nvPr/>
        </p:nvPicPr>
        <p:blipFill>
          <a:blip r:embed="rId81"/>
          <a:stretch>
            <a:fillRect/>
          </a:stretch>
        </p:blipFill>
        <p:spPr>
          <a:xfrm>
            <a:off x="8377080" y="5603600"/>
            <a:ext cx="31680" cy="40680"/>
          </a:xfrm>
          <a:prstGeom prst="rect">
            <a:avLst/>
          </a:prstGeom>
        </p:spPr>
      </p:pic>
      <p:pic>
        <p:nvPicPr>
          <p:cNvPr id="27" name="Ink 26">
            <a:extLst>
              <a:ext uri="{FF2B5EF4-FFF2-40B4-BE49-F238E27FC236}">
                <a16:creationId xmlns:a16="http://schemas.microsoft.com/office/drawing/2014/main" id="{1B3E6D0D-B4DD-4103-B7E9-4E2A514D4B88}"/>
              </a:ext>
            </a:extLst>
          </p:cNvPr>
          <p:cNvPicPr/>
          <p:nvPr/>
        </p:nvPicPr>
        <p:blipFill>
          <a:blip r:embed="rId82"/>
          <a:stretch>
            <a:fillRect/>
          </a:stretch>
        </p:blipFill>
        <p:spPr>
          <a:xfrm>
            <a:off x="10616910" y="2497168"/>
            <a:ext cx="29520" cy="38520"/>
          </a:xfrm>
          <a:prstGeom prst="rect">
            <a:avLst/>
          </a:prstGeom>
        </p:spPr>
      </p:pic>
      <p:grpSp>
        <p:nvGrpSpPr>
          <p:cNvPr id="57" name="Group 56">
            <a:extLst>
              <a:ext uri="{FF2B5EF4-FFF2-40B4-BE49-F238E27FC236}">
                <a16:creationId xmlns:a16="http://schemas.microsoft.com/office/drawing/2014/main" id="{BF7CE980-D8A5-4F10-81B6-FF86B0F6D5F1}"/>
              </a:ext>
            </a:extLst>
          </p:cNvPr>
          <p:cNvGrpSpPr/>
          <p:nvPr/>
        </p:nvGrpSpPr>
        <p:grpSpPr>
          <a:xfrm>
            <a:off x="7450710" y="2679688"/>
            <a:ext cx="206640" cy="306720"/>
            <a:chOff x="5926710" y="2679688"/>
            <a:chExt cx="206640" cy="306720"/>
          </a:xfrm>
        </p:grpSpPr>
        <mc:AlternateContent xmlns:mc="http://schemas.openxmlformats.org/markup-compatibility/2006">
          <mc:Choice xmlns:p14="http://schemas.microsoft.com/office/powerpoint/2010/main" xmlns:aink="http://schemas.microsoft.com/office/drawing/2016/ink" xmlns="" Requires="p14 aink">
            <p:contentPart p14:bwMode="auto" r:id="rId224">
              <p14:nvContentPartPr>
                <p14:cNvPr id="24" name="Ink 23">
                  <a:extLst>
                    <a:ext uri="{FF2B5EF4-FFF2-40B4-BE49-F238E27FC236}">
                      <a16:creationId xmlns:a16="http://schemas.microsoft.com/office/drawing/2014/main" id="{2693B714-BA73-412E-8184-A7E9DB8AB673}"/>
                    </a:ext>
                  </a:extLst>
                </p14:cNvPr>
                <p14:cNvContentPartPr/>
                <p14:nvPr/>
              </p14:nvContentPartPr>
              <p14:xfrm>
                <a:off x="6105990" y="2679688"/>
                <a:ext cx="27360" cy="41400"/>
              </p14:xfrm>
            </p:contentPart>
          </mc:Choice>
          <mc:Fallback>
            <p:pic>
              <p:nvPicPr>
                <p:cNvPr id="24" name="Ink 23">
                  <a:extLst>
                    <a:ext uri="{FF2B5EF4-FFF2-40B4-BE49-F238E27FC236}">
                      <a16:creationId xmlns:a16="http://schemas.microsoft.com/office/drawing/2014/main" id="{2693B714-BA73-412E-8184-A7E9DB8AB673}"/>
                    </a:ext>
                  </a:extLst>
                </p:cNvPr>
                <p:cNvPicPr/>
                <p:nvPr/>
              </p:nvPicPr>
              <p:blipFill>
                <a:blip r:embed="rId225"/>
                <a:stretch>
                  <a:fillRect/>
                </a:stretch>
              </p:blipFill>
              <p:spPr>
                <a:xfrm>
                  <a:off x="6096990" y="2671048"/>
                  <a:ext cx="45000" cy="5904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226">
              <p14:nvContentPartPr>
                <p14:cNvPr id="30" name="Ink 29">
                  <a:extLst>
                    <a:ext uri="{FF2B5EF4-FFF2-40B4-BE49-F238E27FC236}">
                      <a16:creationId xmlns:a16="http://schemas.microsoft.com/office/drawing/2014/main" id="{3506FEEF-2497-4071-99F5-7D39E1700AEE}"/>
                    </a:ext>
                  </a:extLst>
                </p14:cNvPr>
                <p14:cNvContentPartPr/>
                <p14:nvPr/>
              </p14:nvContentPartPr>
              <p14:xfrm>
                <a:off x="6093030" y="2944288"/>
                <a:ext cx="15120" cy="3960"/>
              </p14:xfrm>
            </p:contentPart>
          </mc:Choice>
          <mc:Fallback>
            <p:pic>
              <p:nvPicPr>
                <p:cNvPr id="30" name="Ink 29">
                  <a:extLst>
                    <a:ext uri="{FF2B5EF4-FFF2-40B4-BE49-F238E27FC236}">
                      <a16:creationId xmlns:a16="http://schemas.microsoft.com/office/drawing/2014/main" id="{3506FEEF-2497-4071-99F5-7D39E1700AEE}"/>
                    </a:ext>
                  </a:extLst>
                </p:cNvPr>
                <p:cNvPicPr/>
                <p:nvPr/>
              </p:nvPicPr>
              <p:blipFill>
                <a:blip r:embed="rId227"/>
                <a:stretch>
                  <a:fillRect/>
                </a:stretch>
              </p:blipFill>
              <p:spPr>
                <a:xfrm>
                  <a:off x="6084390" y="2935288"/>
                  <a:ext cx="32760" cy="2160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228">
              <p14:nvContentPartPr>
                <p14:cNvPr id="48" name="Ink 47">
                  <a:extLst>
                    <a:ext uri="{FF2B5EF4-FFF2-40B4-BE49-F238E27FC236}">
                      <a16:creationId xmlns:a16="http://schemas.microsoft.com/office/drawing/2014/main" id="{837686D1-76DA-4D32-B62F-6B5DD1E598E4}"/>
                    </a:ext>
                  </a:extLst>
                </p14:cNvPr>
                <p14:cNvContentPartPr/>
                <p14:nvPr/>
              </p14:nvContentPartPr>
              <p14:xfrm>
                <a:off x="5926710" y="2978488"/>
                <a:ext cx="25920" cy="7920"/>
              </p14:xfrm>
            </p:contentPart>
          </mc:Choice>
          <mc:Fallback>
            <p:pic>
              <p:nvPicPr>
                <p:cNvPr id="48" name="Ink 47">
                  <a:extLst>
                    <a:ext uri="{FF2B5EF4-FFF2-40B4-BE49-F238E27FC236}">
                      <a16:creationId xmlns:a16="http://schemas.microsoft.com/office/drawing/2014/main" id="{837686D1-76DA-4D32-B62F-6B5DD1E598E4}"/>
                    </a:ext>
                  </a:extLst>
                </p:cNvPr>
                <p:cNvPicPr/>
                <p:nvPr/>
              </p:nvPicPr>
              <p:blipFill>
                <a:blip r:embed="rId229"/>
                <a:stretch>
                  <a:fillRect/>
                </a:stretch>
              </p:blipFill>
              <p:spPr>
                <a:xfrm>
                  <a:off x="5917710" y="2969488"/>
                  <a:ext cx="43560" cy="25560"/>
                </a:xfrm>
                <a:prstGeom prst="rect">
                  <a:avLst/>
                </a:prstGeom>
              </p:spPr>
            </p:pic>
          </mc:Fallback>
        </mc:AlternateContent>
      </p:grpSp>
      <p:pic>
        <p:nvPicPr>
          <p:cNvPr id="73" name="Ink 72">
            <a:extLst>
              <a:ext uri="{FF2B5EF4-FFF2-40B4-BE49-F238E27FC236}">
                <a16:creationId xmlns:a16="http://schemas.microsoft.com/office/drawing/2014/main" id="{6D0F048F-88C0-4DCE-B277-93395864CD81}"/>
              </a:ext>
            </a:extLst>
          </p:cNvPr>
          <p:cNvPicPr/>
          <p:nvPr/>
        </p:nvPicPr>
        <p:blipFill>
          <a:blip r:embed="rId230"/>
          <a:stretch>
            <a:fillRect/>
          </a:stretch>
        </p:blipFill>
        <p:spPr>
          <a:xfrm>
            <a:off x="7327950" y="4299328"/>
            <a:ext cx="73800" cy="55080"/>
          </a:xfrm>
          <a:prstGeom prst="rect">
            <a:avLst/>
          </a:prstGeom>
        </p:spPr>
      </p:pic>
      <p:pic>
        <p:nvPicPr>
          <p:cNvPr id="69" name="Ink 68">
            <a:extLst>
              <a:ext uri="{FF2B5EF4-FFF2-40B4-BE49-F238E27FC236}">
                <a16:creationId xmlns:a16="http://schemas.microsoft.com/office/drawing/2014/main" id="{47C06AFB-E407-45F6-9085-B01362D0CF26}"/>
              </a:ext>
            </a:extLst>
          </p:cNvPr>
          <p:cNvPicPr/>
          <p:nvPr/>
        </p:nvPicPr>
        <p:blipFill>
          <a:blip r:embed="rId231"/>
          <a:stretch>
            <a:fillRect/>
          </a:stretch>
        </p:blipFill>
        <p:spPr>
          <a:xfrm>
            <a:off x="7393200" y="2524720"/>
            <a:ext cx="46440" cy="23040"/>
          </a:xfrm>
          <a:prstGeom prst="rect">
            <a:avLst/>
          </a:prstGeom>
        </p:spPr>
      </p:pic>
      <p:grpSp>
        <p:nvGrpSpPr>
          <p:cNvPr id="109" name="Group 108">
            <a:extLst>
              <a:ext uri="{FF2B5EF4-FFF2-40B4-BE49-F238E27FC236}">
                <a16:creationId xmlns:a16="http://schemas.microsoft.com/office/drawing/2014/main" id="{EAF8482A-07EF-4BE4-8A42-D84E86F7FDF0}"/>
              </a:ext>
            </a:extLst>
          </p:cNvPr>
          <p:cNvGrpSpPr/>
          <p:nvPr/>
        </p:nvGrpSpPr>
        <p:grpSpPr>
          <a:xfrm>
            <a:off x="7557720" y="2633440"/>
            <a:ext cx="25920" cy="12240"/>
            <a:chOff x="6033720" y="2633440"/>
            <a:chExt cx="25920" cy="12240"/>
          </a:xfrm>
        </p:grpSpPr>
        <mc:AlternateContent xmlns:mc="http://schemas.openxmlformats.org/markup-compatibility/2006">
          <mc:Choice xmlns:p14="http://schemas.microsoft.com/office/powerpoint/2010/main" xmlns:aink="http://schemas.microsoft.com/office/drawing/2016/ink" xmlns="" Requires="p14 aink">
            <p:contentPart p14:bwMode="auto" r:id="rId234">
              <p14:nvContentPartPr>
                <p14:cNvPr id="70" name="Ink 69">
                  <a:extLst>
                    <a:ext uri="{FF2B5EF4-FFF2-40B4-BE49-F238E27FC236}">
                      <a16:creationId xmlns:a16="http://schemas.microsoft.com/office/drawing/2014/main" id="{F37220D7-7616-41B5-A16F-3D5B9FBE65C2}"/>
                    </a:ext>
                  </a:extLst>
                </p14:cNvPr>
                <p14:cNvContentPartPr/>
                <p14:nvPr/>
              </p14:nvContentPartPr>
              <p14:xfrm>
                <a:off x="6033720" y="2633800"/>
                <a:ext cx="3600" cy="9720"/>
              </p14:xfrm>
            </p:contentPart>
          </mc:Choice>
          <mc:Fallback>
            <p:pic>
              <p:nvPicPr>
                <p:cNvPr id="70" name="Ink 69">
                  <a:extLst>
                    <a:ext uri="{FF2B5EF4-FFF2-40B4-BE49-F238E27FC236}">
                      <a16:creationId xmlns:a16="http://schemas.microsoft.com/office/drawing/2014/main" id="{F37220D7-7616-41B5-A16F-3D5B9FBE65C2}"/>
                    </a:ext>
                  </a:extLst>
                </p:cNvPr>
                <p:cNvPicPr/>
                <p:nvPr/>
              </p:nvPicPr>
              <p:blipFill>
                <a:blip r:embed="rId235"/>
                <a:stretch>
                  <a:fillRect/>
                </a:stretch>
              </p:blipFill>
              <p:spPr>
                <a:xfrm>
                  <a:off x="6025080" y="2625160"/>
                  <a:ext cx="21240" cy="2736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236">
              <p14:nvContentPartPr>
                <p14:cNvPr id="71" name="Ink 70">
                  <a:extLst>
                    <a:ext uri="{FF2B5EF4-FFF2-40B4-BE49-F238E27FC236}">
                      <a16:creationId xmlns:a16="http://schemas.microsoft.com/office/drawing/2014/main" id="{E7880D91-95B0-4A3C-95A4-1573E31427E4}"/>
                    </a:ext>
                  </a:extLst>
                </p14:cNvPr>
                <p14:cNvContentPartPr/>
                <p14:nvPr/>
              </p14:nvContentPartPr>
              <p14:xfrm>
                <a:off x="6042360" y="2633440"/>
                <a:ext cx="17280" cy="12240"/>
              </p14:xfrm>
            </p:contentPart>
          </mc:Choice>
          <mc:Fallback>
            <p:pic>
              <p:nvPicPr>
                <p:cNvPr id="71" name="Ink 70">
                  <a:extLst>
                    <a:ext uri="{FF2B5EF4-FFF2-40B4-BE49-F238E27FC236}">
                      <a16:creationId xmlns:a16="http://schemas.microsoft.com/office/drawing/2014/main" id="{E7880D91-95B0-4A3C-95A4-1573E31427E4}"/>
                    </a:ext>
                  </a:extLst>
                </p:cNvPr>
                <p:cNvPicPr/>
                <p:nvPr/>
              </p:nvPicPr>
              <p:blipFill>
                <a:blip r:embed="rId237"/>
                <a:stretch>
                  <a:fillRect/>
                </a:stretch>
              </p:blipFill>
              <p:spPr>
                <a:xfrm>
                  <a:off x="6033360" y="2624440"/>
                  <a:ext cx="34920" cy="29880"/>
                </a:xfrm>
                <a:prstGeom prst="rect">
                  <a:avLst/>
                </a:prstGeom>
              </p:spPr>
            </p:pic>
          </mc:Fallback>
        </mc:AlternateContent>
      </p:grpSp>
    </p:spTree>
    <p:extLst>
      <p:ext uri="{BB962C8B-B14F-4D97-AF65-F5344CB8AC3E}">
        <p14:creationId xmlns:p14="http://schemas.microsoft.com/office/powerpoint/2010/main" val="106028621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8839200" cy="639762"/>
          </a:xfrm>
        </p:spPr>
        <p:txBody>
          <a:bodyPr>
            <a:normAutofit fontScale="90000"/>
          </a:bodyPr>
          <a:lstStyle/>
          <a:p>
            <a:r>
              <a:rPr lang="en-US" dirty="0"/>
              <a:t>Nine Valuation Methods</a:t>
            </a:r>
          </a:p>
        </p:txBody>
      </p:sp>
      <p:sp>
        <p:nvSpPr>
          <p:cNvPr id="3" name="Content Placeholder 2"/>
          <p:cNvSpPr>
            <a:spLocks noGrp="1"/>
          </p:cNvSpPr>
          <p:nvPr>
            <p:ph idx="1"/>
          </p:nvPr>
        </p:nvSpPr>
        <p:spPr>
          <a:xfrm>
            <a:off x="1752600" y="1143000"/>
            <a:ext cx="8686800" cy="5486400"/>
          </a:xfrm>
        </p:spPr>
        <p:txBody>
          <a:bodyPr/>
          <a:lstStyle/>
          <a:p>
            <a:pPr algn="just"/>
            <a:r>
              <a:rPr lang="en-US" sz="3200" dirty="0"/>
              <a:t>The Scorecard Valuation Method is meant for pre-revenue startups.</a:t>
            </a:r>
          </a:p>
          <a:p>
            <a:pPr>
              <a:buNone/>
            </a:pPr>
            <a:endParaRPr lang="en-US" dirty="0"/>
          </a:p>
        </p:txBody>
      </p:sp>
    </p:spTree>
    <p:extLst>
      <p:ext uri="{BB962C8B-B14F-4D97-AF65-F5344CB8AC3E}">
        <p14:creationId xmlns:p14="http://schemas.microsoft.com/office/powerpoint/2010/main" val="16131255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72999"/>
            <a:ext cx="6890994" cy="5165887"/>
          </a:xfrm>
          <a:prstGeom prst="rect">
            <a:avLst/>
          </a:prstGeom>
        </p:spPr>
      </p:pic>
      <p:sp>
        <p:nvSpPr>
          <p:cNvPr id="3" name="Rectangle 2">
            <a:extLst>
              <a:ext uri="{FF2B5EF4-FFF2-40B4-BE49-F238E27FC236}">
                <a16:creationId xmlns:a16="http://schemas.microsoft.com/office/drawing/2014/main" id="{A189CA97-98AA-41CE-BFBC-BED013F38A20}"/>
              </a:ext>
            </a:extLst>
          </p:cNvPr>
          <p:cNvSpPr/>
          <p:nvPr/>
        </p:nvSpPr>
        <p:spPr>
          <a:xfrm>
            <a:off x="6890994" y="772998"/>
            <a:ext cx="4773105" cy="516588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19900" b="1" dirty="0" smtClean="0"/>
              <a:t>8.50</a:t>
            </a:r>
            <a:r>
              <a:rPr lang="en-IN" sz="8800" b="1" dirty="0" smtClean="0"/>
              <a:t> Billion $</a:t>
            </a:r>
            <a:endParaRPr lang="en-IN" sz="8800" b="1" dirty="0"/>
          </a:p>
        </p:txBody>
      </p:sp>
    </p:spTree>
    <p:extLst>
      <p:ext uri="{BB962C8B-B14F-4D97-AF65-F5344CB8AC3E}">
        <p14:creationId xmlns:p14="http://schemas.microsoft.com/office/powerpoint/2010/main" val="1168646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74638"/>
            <a:ext cx="8686800" cy="639762"/>
          </a:xfrm>
        </p:spPr>
        <p:txBody>
          <a:bodyPr>
            <a:normAutofit fontScale="90000"/>
          </a:bodyPr>
          <a:lstStyle/>
          <a:p>
            <a:r>
              <a:rPr lang="en-US" dirty="0"/>
              <a:t>Comparable Transaction Method</a:t>
            </a:r>
          </a:p>
        </p:txBody>
      </p:sp>
      <p:sp>
        <p:nvSpPr>
          <p:cNvPr id="3" name="Content Placeholder 2"/>
          <p:cNvSpPr>
            <a:spLocks noGrp="1"/>
          </p:cNvSpPr>
          <p:nvPr>
            <p:ph idx="1"/>
          </p:nvPr>
        </p:nvSpPr>
        <p:spPr>
          <a:xfrm>
            <a:off x="1752600" y="1066800"/>
            <a:ext cx="8686800" cy="5486400"/>
          </a:xfrm>
        </p:spPr>
        <p:txBody>
          <a:bodyPr/>
          <a:lstStyle/>
          <a:p>
            <a:pPr>
              <a:buNone/>
            </a:pPr>
            <a:r>
              <a:rPr lang="en-US" sz="2400" b="1" dirty="0">
                <a:latin typeface="Times New Roman" pitchFamily="18" charset="0"/>
                <a:cs typeface="Times New Roman" pitchFamily="18" charset="0"/>
              </a:rPr>
              <a:t>4. Value your startup with the Comparable Transactions Method</a:t>
            </a:r>
          </a:p>
          <a:p>
            <a:pPr>
              <a:buNone/>
            </a:pPr>
            <a:r>
              <a:rPr lang="en-US" sz="2000" dirty="0"/>
              <a:t>The Comparable Transactions Method is really just a rule of three.</a:t>
            </a:r>
          </a:p>
          <a:p>
            <a:pPr>
              <a:buNone/>
            </a:pPr>
            <a:r>
              <a:rPr lang="en-US" sz="2000" dirty="0">
                <a:latin typeface="Times New Roman" pitchFamily="18" charset="0"/>
                <a:cs typeface="Times New Roman" pitchFamily="18" charset="0"/>
              </a:rPr>
              <a:t>                    </a:t>
            </a:r>
          </a:p>
        </p:txBody>
      </p:sp>
      <p:sp>
        <p:nvSpPr>
          <p:cNvPr id="11272" name="Rectangle 8"/>
          <p:cNvSpPr>
            <a:spLocks noChangeArrowheads="1"/>
          </p:cNvSpPr>
          <p:nvPr/>
        </p:nvSpPr>
        <p:spPr bwMode="auto">
          <a:xfrm>
            <a:off x="1524000" y="-1017895"/>
            <a:ext cx="312906" cy="249299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en-US">
                <a:latin typeface="Arial" charset="0"/>
                <a:cs typeface="Arial" charset="0"/>
              </a:rPr>
              <a:t>.</a:t>
            </a:r>
          </a:p>
          <a:p>
            <a:pPr eaLnBrk="0" fontAlgn="base" hangingPunct="0">
              <a:spcBef>
                <a:spcPct val="0"/>
              </a:spcBef>
              <a:spcAft>
                <a:spcPct val="0"/>
              </a:spcAft>
            </a:pPr>
            <a:r>
              <a:rPr lang="en-US">
                <a:latin typeface="Arial" charset="0"/>
                <a:cs typeface="Arial" charset="0"/>
              </a:rPr>
              <a:t>  </a:t>
            </a:r>
            <a:endParaRPr lang="en-US" sz="12000">
              <a:latin typeface="Arial" charset="0"/>
              <a:cs typeface="Arial" charset="0"/>
            </a:endParaRPr>
          </a:p>
          <a:p>
            <a:pPr eaLnBrk="0" fontAlgn="base" hangingPunct="0">
              <a:spcBef>
                <a:spcPct val="0"/>
              </a:spcBef>
              <a:spcAft>
                <a:spcPct val="0"/>
              </a:spcAft>
            </a:pPr>
            <a:endParaRPr lang="en-US" sz="12000">
              <a:latin typeface="Arial" charset="0"/>
              <a:cs typeface="Arial" charset="0"/>
            </a:endParaRPr>
          </a:p>
        </p:txBody>
      </p:sp>
      <p:pic>
        <p:nvPicPr>
          <p:cNvPr id="11273" name="Picture 9" descr="9"/>
          <p:cNvPicPr>
            <a:picLocks noChangeAspect="1" noChangeArrowheads="1"/>
          </p:cNvPicPr>
          <p:nvPr/>
        </p:nvPicPr>
        <p:blipFill>
          <a:blip r:embed="rId2" cstate="print"/>
          <a:srcRect/>
          <a:stretch>
            <a:fillRect/>
          </a:stretch>
        </p:blipFill>
        <p:spPr bwMode="auto">
          <a:xfrm>
            <a:off x="1524000" y="2209800"/>
            <a:ext cx="9525000" cy="4141304"/>
          </a:xfrm>
          <a:prstGeom prst="rect">
            <a:avLst/>
          </a:prstGeom>
          <a:noFill/>
        </p:spPr>
      </p:pic>
    </p:spTree>
    <p:extLst>
      <p:ext uri="{BB962C8B-B14F-4D97-AF65-F5344CB8AC3E}">
        <p14:creationId xmlns:p14="http://schemas.microsoft.com/office/powerpoint/2010/main" val="166926057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Comparable Transaction Method</a:t>
            </a:r>
          </a:p>
        </p:txBody>
      </p:sp>
      <p:sp>
        <p:nvSpPr>
          <p:cNvPr id="3" name="Content Placeholder 2"/>
          <p:cNvSpPr>
            <a:spLocks noGrp="1"/>
          </p:cNvSpPr>
          <p:nvPr>
            <p:ph idx="1"/>
          </p:nvPr>
        </p:nvSpPr>
        <p:spPr/>
        <p:txBody>
          <a:bodyPr>
            <a:normAutofit/>
          </a:bodyPr>
          <a:lstStyle/>
          <a:p>
            <a:pPr algn="just"/>
            <a:r>
              <a:rPr lang="en-US" dirty="0"/>
              <a:t>Depending on the type of box you are building, you want to find an indicator which will be a good proxy for the value of your box. </a:t>
            </a:r>
          </a:p>
          <a:p>
            <a:pPr algn="just"/>
            <a:r>
              <a:rPr lang="en-US" dirty="0">
                <a:solidFill>
                  <a:srgbClr val="FF0000"/>
                </a:solidFill>
              </a:rPr>
              <a:t>This indicator can be specific to your industry: Monthly Recurring Revenue (</a:t>
            </a:r>
            <a:r>
              <a:rPr lang="en-US" dirty="0" err="1">
                <a:solidFill>
                  <a:srgbClr val="FF0000"/>
                </a:solidFill>
              </a:rPr>
              <a:t>Saas</a:t>
            </a:r>
            <a:r>
              <a:rPr lang="en-US" dirty="0">
                <a:solidFill>
                  <a:srgbClr val="FF0000"/>
                </a:solidFill>
              </a:rPr>
              <a:t>), HR headcount (Interim), Number of outlets (Retail), Patent filed (</a:t>
            </a:r>
            <a:r>
              <a:rPr lang="en-US" dirty="0" err="1">
                <a:solidFill>
                  <a:srgbClr val="FF0000"/>
                </a:solidFill>
              </a:rPr>
              <a:t>Medtech</a:t>
            </a:r>
            <a:r>
              <a:rPr lang="en-US" dirty="0">
                <a:solidFill>
                  <a:srgbClr val="FF0000"/>
                </a:solidFill>
              </a:rPr>
              <a:t>/Biotech), Weekly Active Users or WAU (Messengers). </a:t>
            </a:r>
          </a:p>
          <a:p>
            <a:pPr algn="just"/>
            <a:r>
              <a:rPr lang="en-US" dirty="0">
                <a:solidFill>
                  <a:srgbClr val="FF0000"/>
                </a:solidFill>
              </a:rPr>
              <a:t>Most of the time, you can just take lines from the P&amp;L : sales, gross margin, EBITDA, etc.</a:t>
            </a:r>
          </a:p>
          <a:p>
            <a:endParaRPr lang="en-US" dirty="0"/>
          </a:p>
        </p:txBody>
      </p:sp>
    </p:spTree>
    <p:extLst>
      <p:ext uri="{BB962C8B-B14F-4D97-AF65-F5344CB8AC3E}">
        <p14:creationId xmlns:p14="http://schemas.microsoft.com/office/powerpoint/2010/main" val="384192990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Nine Valuation Methods</a:t>
            </a:r>
          </a:p>
        </p:txBody>
      </p:sp>
      <p:sp>
        <p:nvSpPr>
          <p:cNvPr id="3" name="Content Placeholder 2"/>
          <p:cNvSpPr>
            <a:spLocks noGrp="1"/>
          </p:cNvSpPr>
          <p:nvPr>
            <p:ph idx="1"/>
          </p:nvPr>
        </p:nvSpPr>
        <p:spPr/>
        <p:txBody>
          <a:bodyPr/>
          <a:lstStyle/>
          <a:p>
            <a:r>
              <a:rPr lang="en-US" dirty="0"/>
              <a:t>.</a:t>
            </a:r>
          </a:p>
        </p:txBody>
      </p:sp>
      <p:pic>
        <p:nvPicPr>
          <p:cNvPr id="9218" name="Picture 2" descr="10"/>
          <p:cNvPicPr>
            <a:picLocks noChangeAspect="1" noChangeArrowheads="1"/>
          </p:cNvPicPr>
          <p:nvPr/>
        </p:nvPicPr>
        <p:blipFill>
          <a:blip r:embed="rId2" cstate="print"/>
          <a:srcRect/>
          <a:stretch>
            <a:fillRect/>
          </a:stretch>
        </p:blipFill>
        <p:spPr bwMode="auto">
          <a:xfrm>
            <a:off x="1106748" y="304800"/>
            <a:ext cx="10089608" cy="6553200"/>
          </a:xfrm>
          <a:prstGeom prst="rect">
            <a:avLst/>
          </a:prstGeom>
          <a:noFill/>
        </p:spPr>
      </p:pic>
    </p:spTree>
    <p:extLst>
      <p:ext uri="{BB962C8B-B14F-4D97-AF65-F5344CB8AC3E}">
        <p14:creationId xmlns:p14="http://schemas.microsoft.com/office/powerpoint/2010/main" val="289598720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274638"/>
            <a:ext cx="8610600" cy="868362"/>
          </a:xfrm>
        </p:spPr>
        <p:txBody>
          <a:bodyPr/>
          <a:lstStyle/>
          <a:p>
            <a:r>
              <a:rPr lang="en-US" dirty="0"/>
              <a:t>BOOK VALUE METHOD</a:t>
            </a:r>
          </a:p>
        </p:txBody>
      </p:sp>
      <p:sp>
        <p:nvSpPr>
          <p:cNvPr id="3" name="Content Placeholder 2"/>
          <p:cNvSpPr>
            <a:spLocks noGrp="1"/>
          </p:cNvSpPr>
          <p:nvPr>
            <p:ph idx="1"/>
          </p:nvPr>
        </p:nvSpPr>
        <p:spPr/>
        <p:txBody>
          <a:bodyPr>
            <a:normAutofit/>
          </a:bodyPr>
          <a:lstStyle/>
          <a:p>
            <a:pPr algn="just"/>
            <a:r>
              <a:rPr lang="en-US" sz="2800" b="1" dirty="0"/>
              <a:t>5. Value your startups with the Book Value Method</a:t>
            </a:r>
          </a:p>
          <a:p>
            <a:pPr algn="just">
              <a:buNone/>
            </a:pPr>
            <a:r>
              <a:rPr lang="en-US" sz="2800" dirty="0"/>
              <a:t>    Forget about how magical the box is, and see how much  1kg of cardboard is worth.</a:t>
            </a:r>
          </a:p>
          <a:p>
            <a:pPr algn="just">
              <a:buNone/>
            </a:pPr>
            <a:r>
              <a:rPr lang="en-US" sz="2800" dirty="0"/>
              <a:t>    The book value refers to the net worth of the company i.e. the tangible assets of the box i.e. the “hard parts” of the box.</a:t>
            </a:r>
          </a:p>
          <a:p>
            <a:pPr algn="just"/>
            <a:endParaRPr lang="en-US" sz="2800" b="1" dirty="0"/>
          </a:p>
          <a:p>
            <a:pPr algn="just"/>
            <a:endParaRPr lang="en-US" sz="2800" dirty="0"/>
          </a:p>
        </p:txBody>
      </p:sp>
    </p:spTree>
    <p:extLst>
      <p:ext uri="{BB962C8B-B14F-4D97-AF65-F5344CB8AC3E}">
        <p14:creationId xmlns:p14="http://schemas.microsoft.com/office/powerpoint/2010/main" val="17297253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2" descr="11"/>
          <p:cNvPicPr>
            <a:picLocks noGrp="1" noChangeAspect="1" noChangeArrowheads="1"/>
          </p:cNvPicPr>
          <p:nvPr>
            <p:ph idx="1"/>
          </p:nvPr>
        </p:nvPicPr>
        <p:blipFill>
          <a:blip r:embed="rId2" cstate="print"/>
          <a:srcRect/>
          <a:stretch>
            <a:fillRect/>
          </a:stretch>
        </p:blipFill>
        <p:spPr bwMode="auto">
          <a:xfrm>
            <a:off x="1143000" y="533400"/>
            <a:ext cx="9083770" cy="6096000"/>
          </a:xfrm>
          <a:prstGeom prst="rect">
            <a:avLst/>
          </a:prstGeom>
          <a:noFill/>
        </p:spPr>
      </p:pic>
    </p:spTree>
    <p:extLst>
      <p:ext uri="{BB962C8B-B14F-4D97-AF65-F5344CB8AC3E}">
        <p14:creationId xmlns:p14="http://schemas.microsoft.com/office/powerpoint/2010/main" val="345113542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74638"/>
            <a:ext cx="8686800" cy="563562"/>
          </a:xfrm>
        </p:spPr>
        <p:txBody>
          <a:bodyPr>
            <a:normAutofit fontScale="90000"/>
          </a:bodyPr>
          <a:lstStyle/>
          <a:p>
            <a:r>
              <a:rPr lang="en-US" dirty="0"/>
              <a:t>LIQUIDATION VALUE</a:t>
            </a:r>
          </a:p>
        </p:txBody>
      </p:sp>
      <p:sp>
        <p:nvSpPr>
          <p:cNvPr id="3" name="Content Placeholder 2"/>
          <p:cNvSpPr>
            <a:spLocks noGrp="1"/>
          </p:cNvSpPr>
          <p:nvPr>
            <p:ph idx="1"/>
          </p:nvPr>
        </p:nvSpPr>
        <p:spPr>
          <a:xfrm>
            <a:off x="1752600" y="990600"/>
            <a:ext cx="8686800" cy="5638800"/>
          </a:xfrm>
        </p:spPr>
        <p:txBody>
          <a:bodyPr>
            <a:normAutofit/>
          </a:bodyPr>
          <a:lstStyle/>
          <a:p>
            <a:r>
              <a:rPr lang="en-US" sz="3800" b="1" dirty="0"/>
              <a:t>6. Value your startup with the Liquidation Value Method</a:t>
            </a:r>
          </a:p>
          <a:p>
            <a:pPr algn="just">
              <a:buNone/>
            </a:pPr>
            <a:r>
              <a:rPr lang="en-US" dirty="0"/>
              <a:t>     1.  Rarely good from a seller perspective, the liquidation value is, as implied by its name, the valuation you apply to a company when it is going out of business.</a:t>
            </a:r>
          </a:p>
          <a:p>
            <a:pPr algn="just">
              <a:buNone/>
            </a:pPr>
            <a:r>
              <a:rPr lang="en-US" dirty="0"/>
              <a:t>      2. Things that counts for a liquidation value estimation are all the tangible assets:</a:t>
            </a:r>
          </a:p>
          <a:p>
            <a:pPr algn="just">
              <a:buNone/>
            </a:pPr>
            <a:r>
              <a:rPr lang="en-US" dirty="0"/>
              <a:t>	3.  All the intangibles on the other hand are considered worthless in a liquidation process </a:t>
            </a:r>
          </a:p>
          <a:p>
            <a:pPr algn="just">
              <a:buNone/>
            </a:pPr>
            <a:r>
              <a:rPr lang="en-US" dirty="0"/>
              <a:t>4.  Practically, the liquidation value is the sum of the scrap value of all the tangible assets of the company.</a:t>
            </a:r>
          </a:p>
          <a:p>
            <a:pPr algn="just">
              <a:buNone/>
            </a:pPr>
            <a:r>
              <a:rPr lang="en-US" dirty="0"/>
              <a:t>     </a:t>
            </a:r>
          </a:p>
        </p:txBody>
      </p:sp>
    </p:spTree>
    <p:extLst>
      <p:ext uri="{BB962C8B-B14F-4D97-AF65-F5344CB8AC3E}">
        <p14:creationId xmlns:p14="http://schemas.microsoft.com/office/powerpoint/2010/main" val="153545311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DCF METHOD</a:t>
            </a:r>
          </a:p>
        </p:txBody>
      </p:sp>
      <p:sp>
        <p:nvSpPr>
          <p:cNvPr id="3" name="Content Placeholder 2"/>
          <p:cNvSpPr>
            <a:spLocks noGrp="1"/>
          </p:cNvSpPr>
          <p:nvPr>
            <p:ph idx="1"/>
          </p:nvPr>
        </p:nvSpPr>
        <p:spPr>
          <a:xfrm>
            <a:off x="1905000" y="1828800"/>
            <a:ext cx="8229600" cy="5029200"/>
          </a:xfrm>
        </p:spPr>
        <p:txBody>
          <a:bodyPr/>
          <a:lstStyle/>
          <a:p>
            <a:pPr algn="just"/>
            <a:r>
              <a:rPr lang="en-US" b="1" dirty="0"/>
              <a:t>7</a:t>
            </a:r>
            <a:r>
              <a:rPr lang="en-US" sz="3200" b="1" dirty="0"/>
              <a:t>. Value your startup with the Discounted Cash Flow method</a:t>
            </a:r>
          </a:p>
          <a:p>
            <a:pPr algn="just">
              <a:buNone/>
            </a:pPr>
            <a:r>
              <a:rPr lang="en-US" sz="3200" dirty="0"/>
              <a:t>     If your box works well, it brings in a certain amount of cash every year. Consequently, you could say that the current value of the box is the sum of all the future cash flows over the next years. And that is exactly the reasoning behind the DCF method.</a:t>
            </a:r>
          </a:p>
        </p:txBody>
      </p:sp>
    </p:spTree>
    <p:extLst>
      <p:ext uri="{BB962C8B-B14F-4D97-AF65-F5344CB8AC3E}">
        <p14:creationId xmlns:p14="http://schemas.microsoft.com/office/powerpoint/2010/main" val="300464201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CHICAGO METHOD</a:t>
            </a:r>
          </a:p>
        </p:txBody>
      </p:sp>
      <p:sp>
        <p:nvSpPr>
          <p:cNvPr id="3" name="Content Placeholder 2"/>
          <p:cNvSpPr>
            <a:spLocks noGrp="1"/>
          </p:cNvSpPr>
          <p:nvPr>
            <p:ph idx="1"/>
          </p:nvPr>
        </p:nvSpPr>
        <p:spPr/>
        <p:txBody>
          <a:bodyPr>
            <a:normAutofit/>
          </a:bodyPr>
          <a:lstStyle/>
          <a:p>
            <a:r>
              <a:rPr lang="en-US" b="1" dirty="0"/>
              <a:t>8. Value your startup with the First Chicago Method</a:t>
            </a:r>
          </a:p>
          <a:p>
            <a:pPr algn="just">
              <a:buNone/>
            </a:pPr>
            <a:r>
              <a:rPr lang="en-US" dirty="0"/>
              <a:t>    </a:t>
            </a:r>
            <a:r>
              <a:rPr lang="en-US" sz="3200" dirty="0"/>
              <a:t>The First Chicago Method answers to a specific situation: what if your box has a small chance of becoming huge? How to assess this potential</a:t>
            </a:r>
            <a:r>
              <a:rPr lang="en-US" dirty="0"/>
              <a:t>?</a:t>
            </a:r>
          </a:p>
          <a:p>
            <a:pPr>
              <a:buNone/>
            </a:pPr>
            <a:r>
              <a:rPr lang="en-US" dirty="0"/>
              <a:t>    </a:t>
            </a:r>
          </a:p>
        </p:txBody>
      </p:sp>
    </p:spTree>
    <p:extLst>
      <p:ext uri="{BB962C8B-B14F-4D97-AF65-F5344CB8AC3E}">
        <p14:creationId xmlns:p14="http://schemas.microsoft.com/office/powerpoint/2010/main" val="201996869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CHICAGO METHOD</a:t>
            </a:r>
          </a:p>
        </p:txBody>
      </p:sp>
      <p:sp>
        <p:nvSpPr>
          <p:cNvPr id="3" name="Content Placeholder 2"/>
          <p:cNvSpPr>
            <a:spLocks noGrp="1"/>
          </p:cNvSpPr>
          <p:nvPr>
            <p:ph idx="1"/>
          </p:nvPr>
        </p:nvSpPr>
        <p:spPr/>
        <p:txBody>
          <a:bodyPr>
            <a:normAutofit/>
          </a:bodyPr>
          <a:lstStyle/>
          <a:p>
            <a:pPr algn="just"/>
            <a:r>
              <a:rPr lang="en-US" sz="3200" dirty="0"/>
              <a:t>The First Chicago Method (named after the late First Chicago Bank — if you ask) deals with this issue by making three valuations:</a:t>
            </a:r>
          </a:p>
          <a:p>
            <a:pPr marL="0" indent="0" algn="just">
              <a:buNone/>
            </a:pPr>
            <a:r>
              <a:rPr lang="en-US" sz="3200" dirty="0"/>
              <a:t> </a:t>
            </a:r>
            <a:r>
              <a:rPr lang="en-US" sz="3200" dirty="0"/>
              <a:t>    </a:t>
            </a:r>
            <a:r>
              <a:rPr lang="en-US" sz="3200" dirty="0">
                <a:sym typeface="Wingdings" panose="05000000000000000000" pitchFamily="2" charset="2"/>
              </a:rPr>
              <a:t></a:t>
            </a:r>
            <a:r>
              <a:rPr lang="en-US" sz="3200" dirty="0"/>
              <a:t>worst </a:t>
            </a:r>
            <a:r>
              <a:rPr lang="en-US" sz="3200" dirty="0"/>
              <a:t>case </a:t>
            </a:r>
            <a:r>
              <a:rPr lang="en-US" sz="3200" dirty="0"/>
              <a:t>scenario</a:t>
            </a:r>
            <a:endParaRPr lang="en-US" sz="3200" dirty="0"/>
          </a:p>
          <a:p>
            <a:pPr algn="just">
              <a:buNone/>
            </a:pPr>
            <a:r>
              <a:rPr lang="en-US" sz="3200" dirty="0">
                <a:sym typeface="Wingdings" panose="05000000000000000000" pitchFamily="2" charset="2"/>
              </a:rPr>
              <a:t>      N</a:t>
            </a:r>
            <a:r>
              <a:rPr lang="en-US" sz="3200" dirty="0"/>
              <a:t>ormal </a:t>
            </a:r>
            <a:r>
              <a:rPr lang="en-US" sz="3200" dirty="0"/>
              <a:t>case scenario </a:t>
            </a:r>
            <a:endParaRPr lang="en-US" sz="3200" dirty="0"/>
          </a:p>
          <a:p>
            <a:pPr algn="just">
              <a:buNone/>
            </a:pPr>
            <a:r>
              <a:rPr lang="en-US" sz="3200" dirty="0">
                <a:sym typeface="Wingdings" panose="05000000000000000000" pitchFamily="2" charset="2"/>
              </a:rPr>
              <a:t>      </a:t>
            </a:r>
            <a:r>
              <a:rPr lang="en-US" sz="3200" dirty="0"/>
              <a:t>a </a:t>
            </a:r>
            <a:r>
              <a:rPr lang="en-US" sz="3200" dirty="0"/>
              <a:t>best case </a:t>
            </a:r>
            <a:r>
              <a:rPr lang="en-US" sz="3200" dirty="0"/>
              <a:t>scenario</a:t>
            </a:r>
            <a:endParaRPr lang="en-US" sz="3200" dirty="0"/>
          </a:p>
          <a:p>
            <a:endParaRPr lang="en-US" dirty="0"/>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6ADD19BA-A889-4F91-8BD4-FA6508702230}"/>
                  </a:ext>
                </a:extLst>
              </p14:cNvPr>
              <p14:cNvContentPartPr/>
              <p14:nvPr/>
            </p14:nvContentPartPr>
            <p14:xfrm>
              <a:off x="8189400" y="3771000"/>
              <a:ext cx="84600" cy="72720"/>
            </p14:xfrm>
          </p:contentPart>
        </mc:Choice>
        <mc:Fallback>
          <p:pic>
            <p:nvPicPr>
              <p:cNvPr id="4" name="Ink 3">
                <a:extLst>
                  <a:ext uri="{FF2B5EF4-FFF2-40B4-BE49-F238E27FC236}">
                    <a16:creationId xmlns:a16="http://schemas.microsoft.com/office/drawing/2014/main" id="{6ADD19BA-A889-4F91-8BD4-FA6508702230}"/>
                  </a:ext>
                </a:extLst>
              </p:cNvPr>
              <p:cNvPicPr/>
              <p:nvPr/>
            </p:nvPicPr>
            <p:blipFill>
              <a:blip r:embed="rId3"/>
              <a:stretch>
                <a:fillRect/>
              </a:stretch>
            </p:blipFill>
            <p:spPr>
              <a:xfrm>
                <a:off x="8183640" y="3767040"/>
                <a:ext cx="96480" cy="82800"/>
              </a:xfrm>
              <a:prstGeom prst="rect">
                <a:avLst/>
              </a:prstGeom>
            </p:spPr>
          </p:pic>
        </mc:Fallback>
      </mc:AlternateContent>
    </p:spTree>
    <p:extLst>
      <p:ext uri="{BB962C8B-B14F-4D97-AF65-F5344CB8AC3E}">
        <p14:creationId xmlns:p14="http://schemas.microsoft.com/office/powerpoint/2010/main" val="307096208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pic>
        <p:nvPicPr>
          <p:cNvPr id="4" name="Picture 2" descr="15"/>
          <p:cNvPicPr>
            <a:picLocks noChangeAspect="1" noChangeArrowheads="1"/>
          </p:cNvPicPr>
          <p:nvPr/>
        </p:nvPicPr>
        <p:blipFill>
          <a:blip r:embed="rId2" cstate="print"/>
          <a:srcRect/>
          <a:stretch>
            <a:fillRect/>
          </a:stretch>
        </p:blipFill>
        <p:spPr bwMode="auto">
          <a:xfrm>
            <a:off x="1524000" y="217450"/>
            <a:ext cx="8839200" cy="6335751"/>
          </a:xfrm>
          <a:prstGeom prst="rect">
            <a:avLst/>
          </a:prstGeom>
          <a:noFill/>
        </p:spPr>
      </p:pic>
    </p:spTree>
    <p:extLst>
      <p:ext uri="{BB962C8B-B14F-4D97-AF65-F5344CB8AC3E}">
        <p14:creationId xmlns:p14="http://schemas.microsoft.com/office/powerpoint/2010/main" val="510126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82424"/>
            <a:ext cx="7244080" cy="4850212"/>
          </a:xfrm>
          <a:prstGeom prst="rect">
            <a:avLst/>
          </a:prstGeom>
        </p:spPr>
      </p:pic>
      <p:sp>
        <p:nvSpPr>
          <p:cNvPr id="3" name="Rectangle 2">
            <a:extLst>
              <a:ext uri="{FF2B5EF4-FFF2-40B4-BE49-F238E27FC236}">
                <a16:creationId xmlns:a16="http://schemas.microsoft.com/office/drawing/2014/main" id="{A189CA97-98AA-41CE-BFBC-BED013F38A20}"/>
              </a:ext>
            </a:extLst>
          </p:cNvPr>
          <p:cNvSpPr/>
          <p:nvPr/>
        </p:nvSpPr>
        <p:spPr>
          <a:xfrm>
            <a:off x="7215276" y="782424"/>
            <a:ext cx="4976724" cy="4835951"/>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23900" b="1" dirty="0" smtClean="0"/>
              <a:t>9 </a:t>
            </a:r>
          </a:p>
          <a:p>
            <a:pPr algn="ctr"/>
            <a:r>
              <a:rPr lang="en-IN" sz="8000" b="1" dirty="0" smtClean="0"/>
              <a:t>Billion $</a:t>
            </a:r>
            <a:endParaRPr lang="en-IN" sz="8000" b="1" dirty="0"/>
          </a:p>
        </p:txBody>
      </p:sp>
    </p:spTree>
    <p:extLst>
      <p:ext uri="{BB962C8B-B14F-4D97-AF65-F5344CB8AC3E}">
        <p14:creationId xmlns:p14="http://schemas.microsoft.com/office/powerpoint/2010/main" val="2123644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Venture Capital Method</a:t>
            </a:r>
          </a:p>
        </p:txBody>
      </p:sp>
      <p:sp>
        <p:nvSpPr>
          <p:cNvPr id="3" name="Content Placeholder 2"/>
          <p:cNvSpPr>
            <a:spLocks noGrp="1"/>
          </p:cNvSpPr>
          <p:nvPr>
            <p:ph idx="1"/>
          </p:nvPr>
        </p:nvSpPr>
        <p:spPr/>
        <p:txBody>
          <a:bodyPr>
            <a:normAutofit/>
          </a:bodyPr>
          <a:lstStyle/>
          <a:p>
            <a:r>
              <a:rPr lang="en-US" b="1" dirty="0"/>
              <a:t>9. Value your startup with the Venture Capital Method</a:t>
            </a:r>
          </a:p>
          <a:p>
            <a:pPr>
              <a:buNone/>
            </a:pPr>
            <a:r>
              <a:rPr lang="en-US" dirty="0"/>
              <a:t>     As its name indicate, the Venture Capital Method stands from the viewpoint of the investor.</a:t>
            </a:r>
          </a:p>
          <a:p>
            <a:pPr>
              <a:buNone/>
            </a:pPr>
            <a:r>
              <a:rPr lang="en-US" dirty="0"/>
              <a:t>     </a:t>
            </a:r>
          </a:p>
        </p:txBody>
      </p:sp>
    </p:spTree>
    <p:extLst>
      <p:ext uri="{BB962C8B-B14F-4D97-AF65-F5344CB8AC3E}">
        <p14:creationId xmlns:p14="http://schemas.microsoft.com/office/powerpoint/2010/main" val="9654257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Venture Capital Method</a:t>
            </a:r>
          </a:p>
        </p:txBody>
      </p:sp>
      <p:sp>
        <p:nvSpPr>
          <p:cNvPr id="3" name="Content Placeholder 2"/>
          <p:cNvSpPr>
            <a:spLocks noGrp="1"/>
          </p:cNvSpPr>
          <p:nvPr>
            <p:ph idx="1"/>
          </p:nvPr>
        </p:nvSpPr>
        <p:spPr/>
        <p:txBody>
          <a:bodyPr>
            <a:normAutofit/>
          </a:bodyPr>
          <a:lstStyle/>
          <a:p>
            <a:pPr algn="just"/>
            <a:r>
              <a:rPr lang="en-US" sz="2600" dirty="0"/>
              <a:t>An investor is always looking for a specific return on investment, let’s say 20x. Besides, according to industry standards, the investor thinks that your box could be sold for $100M in 8 years. Based on those two elements, the investor can easily determine the maximum price he or she is willing to pay for investing in your box, after adjusting for dilution.</a:t>
            </a:r>
          </a:p>
          <a:p>
            <a:endParaRPr lang="en-US" dirty="0"/>
          </a:p>
        </p:txBody>
      </p:sp>
    </p:spTree>
    <p:extLst>
      <p:ext uri="{BB962C8B-B14F-4D97-AF65-F5344CB8AC3E}">
        <p14:creationId xmlns:p14="http://schemas.microsoft.com/office/powerpoint/2010/main" val="342287373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Nine Valuation Methods</a:t>
            </a:r>
          </a:p>
        </p:txBody>
      </p:sp>
      <p:sp>
        <p:nvSpPr>
          <p:cNvPr id="3" name="Content Placeholder 2"/>
          <p:cNvSpPr>
            <a:spLocks noGrp="1"/>
          </p:cNvSpPr>
          <p:nvPr>
            <p:ph idx="1"/>
          </p:nvPr>
        </p:nvSpPr>
        <p:spPr/>
        <p:txBody>
          <a:bodyPr/>
          <a:lstStyle/>
          <a:p>
            <a:endParaRPr lang="en-US" dirty="0"/>
          </a:p>
        </p:txBody>
      </p:sp>
      <p:pic>
        <p:nvPicPr>
          <p:cNvPr id="67586" name="Picture 2" descr="16"/>
          <p:cNvPicPr>
            <a:picLocks noChangeAspect="1" noChangeArrowheads="1"/>
          </p:cNvPicPr>
          <p:nvPr/>
        </p:nvPicPr>
        <p:blipFill>
          <a:blip r:embed="rId2" cstate="print"/>
          <a:srcRect/>
          <a:stretch>
            <a:fillRect/>
          </a:stretch>
        </p:blipFill>
        <p:spPr bwMode="auto">
          <a:xfrm>
            <a:off x="1219200" y="0"/>
            <a:ext cx="9736494" cy="6858000"/>
          </a:xfrm>
          <a:prstGeom prst="rect">
            <a:avLst/>
          </a:prstGeom>
          <a:noFill/>
        </p:spPr>
      </p:pic>
      <p:pic>
        <p:nvPicPr>
          <p:cNvPr id="28" name="Ink 27">
            <a:extLst>
              <a:ext uri="{FF2B5EF4-FFF2-40B4-BE49-F238E27FC236}">
                <a16:creationId xmlns:a16="http://schemas.microsoft.com/office/drawing/2014/main" id="{3172B3DA-2072-40E6-8061-8D30740FD5CD}"/>
              </a:ext>
            </a:extLst>
          </p:cNvPr>
          <p:cNvPicPr/>
          <p:nvPr/>
        </p:nvPicPr>
        <p:blipFill>
          <a:blip r:embed="rId3"/>
          <a:stretch>
            <a:fillRect/>
          </a:stretch>
        </p:blipFill>
        <p:spPr>
          <a:xfrm>
            <a:off x="6516600" y="4133920"/>
            <a:ext cx="33120" cy="46080"/>
          </a:xfrm>
          <a:prstGeom prst="rect">
            <a:avLst/>
          </a:prstGeom>
        </p:spPr>
      </p:pic>
    </p:spTree>
    <p:extLst>
      <p:ext uri="{BB962C8B-B14F-4D97-AF65-F5344CB8AC3E}">
        <p14:creationId xmlns:p14="http://schemas.microsoft.com/office/powerpoint/2010/main" val="410574575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D592546-FF94-4156-ADE4-2819E0F93EAE}"/>
              </a:ext>
            </a:extLst>
          </p:cNvPr>
          <p:cNvSpPr/>
          <p:nvPr/>
        </p:nvSpPr>
        <p:spPr>
          <a:xfrm>
            <a:off x="2503715" y="2449286"/>
            <a:ext cx="6988628" cy="1556657"/>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9600" b="1" dirty="0"/>
              <a:t>Thank You </a:t>
            </a:r>
          </a:p>
        </p:txBody>
      </p:sp>
    </p:spTree>
    <p:extLst>
      <p:ext uri="{BB962C8B-B14F-4D97-AF65-F5344CB8AC3E}">
        <p14:creationId xmlns:p14="http://schemas.microsoft.com/office/powerpoint/2010/main" val="3245056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189CA97-98AA-41CE-BFBC-BED013F38A20}"/>
              </a:ext>
            </a:extLst>
          </p:cNvPr>
          <p:cNvSpPr/>
          <p:nvPr/>
        </p:nvSpPr>
        <p:spPr>
          <a:xfrm>
            <a:off x="1526540" y="2369185"/>
            <a:ext cx="8605520" cy="17272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6600" b="1" dirty="0"/>
              <a:t>ZOMATO VS SWIGGY</a:t>
            </a:r>
          </a:p>
        </p:txBody>
      </p:sp>
    </p:spTree>
    <p:extLst>
      <p:ext uri="{BB962C8B-B14F-4D97-AF65-F5344CB8AC3E}">
        <p14:creationId xmlns:p14="http://schemas.microsoft.com/office/powerpoint/2010/main" val="1857179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B17009-EAF2-4D8A-A264-A550AE1F4EAB}"/>
              </a:ext>
            </a:extLst>
          </p:cNvPr>
          <p:cNvSpPr/>
          <p:nvPr/>
        </p:nvSpPr>
        <p:spPr>
          <a:xfrm>
            <a:off x="366032" y="2106385"/>
            <a:ext cx="11292568" cy="264523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285750" indent="-285750" algn="ctr">
              <a:buFont typeface="Arial" panose="020B0604020202020204" pitchFamily="34" charset="0"/>
              <a:buChar char="•"/>
            </a:pPr>
            <a:r>
              <a:rPr lang="en-IN" sz="4400" dirty="0">
                <a:latin typeface="Bahnschrift SemiBold Condensed" panose="020B0502040204020203" pitchFamily="34" charset="0"/>
              </a:rPr>
              <a:t>Zomato has a whooping valuation of </a:t>
            </a:r>
            <a:r>
              <a:rPr lang="en-IN" sz="4400" dirty="0" smtClean="0">
                <a:latin typeface="Bahnschrift SemiBold Condensed" panose="020B0502040204020203" pitchFamily="34" charset="0"/>
              </a:rPr>
              <a:t>8.50 </a:t>
            </a:r>
            <a:r>
              <a:rPr lang="en-IN" sz="4400" dirty="0">
                <a:latin typeface="Bahnschrift SemiBold Condensed" panose="020B0502040204020203" pitchFamily="34" charset="0"/>
              </a:rPr>
              <a:t>Billion dollars as against </a:t>
            </a:r>
            <a:r>
              <a:rPr lang="en-IN" sz="4400" dirty="0" smtClean="0">
                <a:latin typeface="Bahnschrift SemiBold Condensed" panose="020B0502040204020203" pitchFamily="34" charset="0"/>
              </a:rPr>
              <a:t>9 </a:t>
            </a:r>
            <a:r>
              <a:rPr lang="en-IN" sz="4400" dirty="0">
                <a:latin typeface="Bahnschrift SemiBold Condensed" panose="020B0502040204020203" pitchFamily="34" charset="0"/>
              </a:rPr>
              <a:t>Billion dollars for </a:t>
            </a:r>
            <a:r>
              <a:rPr lang="en-IN" sz="4400" dirty="0" err="1">
                <a:latin typeface="Bahnschrift SemiBold Condensed" panose="020B0502040204020203" pitchFamily="34" charset="0"/>
              </a:rPr>
              <a:t>swiggy</a:t>
            </a:r>
            <a:r>
              <a:rPr lang="en-IN" sz="4400" dirty="0">
                <a:latin typeface="Bahnschrift SemiBold Condensed" panose="020B0502040204020203" pitchFamily="34" charset="0"/>
              </a:rPr>
              <a:t> </a:t>
            </a:r>
          </a:p>
          <a:p>
            <a:pPr algn="ctr"/>
            <a:endParaRPr lang="en-IN" sz="4400" dirty="0">
              <a:latin typeface="Bahnschrift SemiBold Condensed" panose="020B0502040204020203" pitchFamily="34" charset="0"/>
            </a:endParaRPr>
          </a:p>
        </p:txBody>
      </p:sp>
    </p:spTree>
    <p:extLst>
      <p:ext uri="{BB962C8B-B14F-4D97-AF65-F5344CB8AC3E}">
        <p14:creationId xmlns:p14="http://schemas.microsoft.com/office/powerpoint/2010/main" val="4145086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iterate type="wd">
                                    <p:tmPct val="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245AE0D-5D73-4B2A-A55D-8EB2A1374906}"/>
              </a:ext>
            </a:extLst>
          </p:cNvPr>
          <p:cNvSpPr/>
          <p:nvPr/>
        </p:nvSpPr>
        <p:spPr>
          <a:xfrm>
            <a:off x="315685" y="2688771"/>
            <a:ext cx="11081658" cy="1306285"/>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4800" b="1" dirty="0">
                <a:latin typeface="Bahnschrift SemiBold Condensed" panose="020B0502040204020203" pitchFamily="34" charset="0"/>
              </a:rPr>
              <a:t>This makes </a:t>
            </a:r>
            <a:r>
              <a:rPr lang="en-IN" sz="4800" b="1" dirty="0" err="1" smtClean="0">
                <a:latin typeface="Bahnschrift SemiBold Condensed" panose="020B0502040204020203" pitchFamily="34" charset="0"/>
              </a:rPr>
              <a:t>Swiggy</a:t>
            </a:r>
            <a:r>
              <a:rPr lang="en-IN" sz="4800" b="1" dirty="0" smtClean="0">
                <a:latin typeface="Bahnschrift SemiBold Condensed" panose="020B0502040204020203" pitchFamily="34" charset="0"/>
              </a:rPr>
              <a:t> the </a:t>
            </a:r>
            <a:r>
              <a:rPr lang="en-IN" sz="4800" b="1" dirty="0">
                <a:latin typeface="Bahnschrift SemiBold Condensed" panose="020B0502040204020203" pitchFamily="34" charset="0"/>
              </a:rPr>
              <a:t>highest valued Food Tech </a:t>
            </a:r>
          </a:p>
        </p:txBody>
      </p:sp>
    </p:spTree>
    <p:extLst>
      <p:ext uri="{BB962C8B-B14F-4D97-AF65-F5344CB8AC3E}">
        <p14:creationId xmlns:p14="http://schemas.microsoft.com/office/powerpoint/2010/main" val="257046806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740BB60-5C84-444C-9E41-BB85832A6E4C}"/>
              </a:ext>
            </a:extLst>
          </p:cNvPr>
          <p:cNvSpPr/>
          <p:nvPr/>
        </p:nvSpPr>
        <p:spPr>
          <a:xfrm>
            <a:off x="582386" y="2471059"/>
            <a:ext cx="11467374" cy="218802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4400" b="1" dirty="0" smtClean="0">
                <a:latin typeface="Bahnschrift SemiBold Condensed" panose="020B0502040204020203" pitchFamily="34" charset="0"/>
              </a:rPr>
              <a:t>Do you know all these companies are running at Huge Losses</a:t>
            </a:r>
            <a:endParaRPr lang="en-IN" sz="4400" b="1" dirty="0">
              <a:latin typeface="Bahnschrift SemiBold Condensed" panose="020B0502040204020203" pitchFamily="34" charset="0"/>
            </a:endParaRPr>
          </a:p>
        </p:txBody>
      </p:sp>
    </p:spTree>
    <p:extLst>
      <p:ext uri="{BB962C8B-B14F-4D97-AF65-F5344CB8AC3E}">
        <p14:creationId xmlns:p14="http://schemas.microsoft.com/office/powerpoint/2010/main" val="2681821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2D0B72D-6D28-4E01-BE28-1F06E29207DA}"/>
              </a:ext>
            </a:extLst>
          </p:cNvPr>
          <p:cNvSpPr/>
          <p:nvPr/>
        </p:nvSpPr>
        <p:spPr>
          <a:xfrm>
            <a:off x="3513817" y="696684"/>
            <a:ext cx="5164366" cy="1295401"/>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sz="6000" b="1" dirty="0"/>
              <a:t>Financials</a:t>
            </a:r>
            <a:r>
              <a:rPr lang="en-IN" dirty="0"/>
              <a:t> </a:t>
            </a:r>
          </a:p>
        </p:txBody>
      </p:sp>
      <p:graphicFrame>
        <p:nvGraphicFramePr>
          <p:cNvPr id="3" name="Table 3">
            <a:extLst>
              <a:ext uri="{FF2B5EF4-FFF2-40B4-BE49-F238E27FC236}">
                <a16:creationId xmlns:a16="http://schemas.microsoft.com/office/drawing/2014/main" id="{C7D7B126-E4B7-40E8-BF91-F10EE3F9B2ED}"/>
              </a:ext>
            </a:extLst>
          </p:cNvPr>
          <p:cNvGraphicFramePr>
            <a:graphicFrameLocks noGrp="1"/>
          </p:cNvGraphicFramePr>
          <p:nvPr>
            <p:extLst>
              <p:ext uri="{D42A27DB-BD31-4B8C-83A1-F6EECF244321}">
                <p14:modId xmlns:p14="http://schemas.microsoft.com/office/powerpoint/2010/main" val="1750697451"/>
              </p:ext>
            </p:extLst>
          </p:nvPr>
        </p:nvGraphicFramePr>
        <p:xfrm>
          <a:off x="1844221" y="2343091"/>
          <a:ext cx="8503557" cy="3503991"/>
        </p:xfrm>
        <a:graphic>
          <a:graphicData uri="http://schemas.openxmlformats.org/drawingml/2006/table">
            <a:tbl>
              <a:tblPr firstRow="1" bandRow="1">
                <a:tableStyleId>{073A0DAA-6AF3-43AB-8588-CEC1D06C72B9}</a:tableStyleId>
              </a:tblPr>
              <a:tblGrid>
                <a:gridCol w="2927653">
                  <a:extLst>
                    <a:ext uri="{9D8B030D-6E8A-4147-A177-3AD203B41FA5}">
                      <a16:colId xmlns:a16="http://schemas.microsoft.com/office/drawing/2014/main" val="1168894878"/>
                    </a:ext>
                  </a:extLst>
                </a:gridCol>
                <a:gridCol w="2798233">
                  <a:extLst>
                    <a:ext uri="{9D8B030D-6E8A-4147-A177-3AD203B41FA5}">
                      <a16:colId xmlns:a16="http://schemas.microsoft.com/office/drawing/2014/main" val="3900853255"/>
                    </a:ext>
                  </a:extLst>
                </a:gridCol>
                <a:gridCol w="2777671">
                  <a:extLst>
                    <a:ext uri="{9D8B030D-6E8A-4147-A177-3AD203B41FA5}">
                      <a16:colId xmlns:a16="http://schemas.microsoft.com/office/drawing/2014/main" val="778767232"/>
                    </a:ext>
                  </a:extLst>
                </a:gridCol>
              </a:tblGrid>
              <a:tr h="812397">
                <a:tc>
                  <a:txBody>
                    <a:bodyPr/>
                    <a:lstStyle/>
                    <a:p>
                      <a:pPr algn="ctr"/>
                      <a:r>
                        <a:rPr lang="en-IN" sz="3200" b="1" dirty="0">
                          <a:latin typeface="+mn-lt"/>
                        </a:rPr>
                        <a:t>PARTICULARS </a:t>
                      </a:r>
                    </a:p>
                  </a:txBody>
                  <a:tcPr/>
                </a:tc>
                <a:tc>
                  <a:txBody>
                    <a:bodyPr/>
                    <a:lstStyle/>
                    <a:p>
                      <a:pPr algn="ctr"/>
                      <a:r>
                        <a:rPr lang="en-IN" sz="3200" b="1" dirty="0">
                          <a:latin typeface="+mn-lt"/>
                        </a:rPr>
                        <a:t>SWIGGY </a:t>
                      </a:r>
                    </a:p>
                  </a:txBody>
                  <a:tcPr/>
                </a:tc>
                <a:tc>
                  <a:txBody>
                    <a:bodyPr/>
                    <a:lstStyle/>
                    <a:p>
                      <a:pPr algn="ctr"/>
                      <a:r>
                        <a:rPr lang="en-IN" sz="3200" b="1" dirty="0">
                          <a:latin typeface="+mn-lt"/>
                        </a:rPr>
                        <a:t>ZOMATO</a:t>
                      </a:r>
                    </a:p>
                  </a:txBody>
                  <a:tcPr/>
                </a:tc>
                <a:extLst>
                  <a:ext uri="{0D108BD9-81ED-4DB2-BD59-A6C34878D82A}">
                    <a16:rowId xmlns:a16="http://schemas.microsoft.com/office/drawing/2014/main" val="2202219517"/>
                  </a:ext>
                </a:extLst>
              </a:tr>
              <a:tr h="812397">
                <a:tc>
                  <a:txBody>
                    <a:bodyPr/>
                    <a:lstStyle/>
                    <a:p>
                      <a:r>
                        <a:rPr lang="en-IN" sz="3200" b="1" dirty="0">
                          <a:latin typeface="+mn-lt"/>
                        </a:rPr>
                        <a:t>Revenue </a:t>
                      </a:r>
                    </a:p>
                    <a:p>
                      <a:endParaRPr lang="en-IN" sz="3200" b="1" dirty="0">
                        <a:latin typeface="+mn-lt"/>
                      </a:endParaRPr>
                    </a:p>
                  </a:txBody>
                  <a:tcPr/>
                </a:tc>
                <a:tc>
                  <a:txBody>
                    <a:bodyPr/>
                    <a:lstStyle/>
                    <a:p>
                      <a:pPr algn="ctr"/>
                      <a:r>
                        <a:rPr lang="en-IN" sz="3200" b="1" dirty="0">
                          <a:latin typeface="+mn-lt"/>
                        </a:rPr>
                        <a:t>2956 </a:t>
                      </a:r>
                      <a:r>
                        <a:rPr lang="en-IN" sz="3200" b="1" dirty="0" err="1">
                          <a:latin typeface="+mn-lt"/>
                        </a:rPr>
                        <a:t>cr</a:t>
                      </a:r>
                      <a:endParaRPr lang="en-IN" sz="3200" b="1" dirty="0">
                        <a:latin typeface="+mn-lt"/>
                      </a:endParaRPr>
                    </a:p>
                  </a:txBody>
                  <a:tcPr/>
                </a:tc>
                <a:tc>
                  <a:txBody>
                    <a:bodyPr/>
                    <a:lstStyle/>
                    <a:p>
                      <a:pPr algn="ctr"/>
                      <a:r>
                        <a:rPr lang="en-IN" sz="3200" b="1" dirty="0">
                          <a:latin typeface="+mn-lt"/>
                        </a:rPr>
                        <a:t>2486 </a:t>
                      </a:r>
                      <a:r>
                        <a:rPr lang="en-IN" sz="3200" b="1" dirty="0" err="1">
                          <a:latin typeface="+mn-lt"/>
                        </a:rPr>
                        <a:t>cr</a:t>
                      </a:r>
                      <a:endParaRPr lang="en-IN" sz="3200" b="1" dirty="0">
                        <a:latin typeface="+mn-lt"/>
                      </a:endParaRPr>
                    </a:p>
                  </a:txBody>
                  <a:tcPr/>
                </a:tc>
                <a:extLst>
                  <a:ext uri="{0D108BD9-81ED-4DB2-BD59-A6C34878D82A}">
                    <a16:rowId xmlns:a16="http://schemas.microsoft.com/office/drawing/2014/main" val="2551093872"/>
                  </a:ext>
                </a:extLst>
              </a:tr>
              <a:tr h="812397">
                <a:tc>
                  <a:txBody>
                    <a:bodyPr/>
                    <a:lstStyle/>
                    <a:p>
                      <a:r>
                        <a:rPr lang="en-IN" sz="3200" b="1" dirty="0">
                          <a:latin typeface="+mn-lt"/>
                        </a:rPr>
                        <a:t>Expense </a:t>
                      </a:r>
                    </a:p>
                  </a:txBody>
                  <a:tcPr/>
                </a:tc>
                <a:tc>
                  <a:txBody>
                    <a:bodyPr/>
                    <a:lstStyle/>
                    <a:p>
                      <a:pPr algn="ctr"/>
                      <a:r>
                        <a:rPr lang="en-IN" sz="3200" b="1" dirty="0">
                          <a:latin typeface="+mn-lt"/>
                        </a:rPr>
                        <a:t>6864 </a:t>
                      </a:r>
                      <a:r>
                        <a:rPr lang="en-IN" sz="3200" b="1" dirty="0" err="1">
                          <a:latin typeface="+mn-lt"/>
                        </a:rPr>
                        <a:t>cr</a:t>
                      </a:r>
                      <a:endParaRPr lang="en-IN" sz="3200" b="1" dirty="0">
                        <a:latin typeface="+mn-lt"/>
                      </a:endParaRPr>
                    </a:p>
                  </a:txBody>
                  <a:tcPr/>
                </a:tc>
                <a:tc>
                  <a:txBody>
                    <a:bodyPr/>
                    <a:lstStyle/>
                    <a:p>
                      <a:pPr algn="ctr"/>
                      <a:r>
                        <a:rPr lang="en-IN" sz="3200" b="1" dirty="0">
                          <a:latin typeface="+mn-lt"/>
                        </a:rPr>
                        <a:t>4937 </a:t>
                      </a:r>
                      <a:r>
                        <a:rPr lang="en-IN" sz="3200" b="1" dirty="0" err="1">
                          <a:latin typeface="+mn-lt"/>
                        </a:rPr>
                        <a:t>cr</a:t>
                      </a:r>
                      <a:endParaRPr lang="en-IN" sz="3200" b="1" dirty="0">
                        <a:latin typeface="+mn-lt"/>
                      </a:endParaRPr>
                    </a:p>
                  </a:txBody>
                  <a:tcPr/>
                </a:tc>
                <a:extLst>
                  <a:ext uri="{0D108BD9-81ED-4DB2-BD59-A6C34878D82A}">
                    <a16:rowId xmlns:a16="http://schemas.microsoft.com/office/drawing/2014/main" val="1104415063"/>
                  </a:ext>
                </a:extLst>
              </a:tr>
              <a:tr h="812397">
                <a:tc>
                  <a:txBody>
                    <a:bodyPr/>
                    <a:lstStyle/>
                    <a:p>
                      <a:r>
                        <a:rPr lang="en-IN" sz="3200" b="1" dirty="0">
                          <a:latin typeface="+mn-lt"/>
                        </a:rPr>
                        <a:t>Loss </a:t>
                      </a:r>
                    </a:p>
                  </a:txBody>
                  <a:tcPr/>
                </a:tc>
                <a:tc>
                  <a:txBody>
                    <a:bodyPr/>
                    <a:lstStyle/>
                    <a:p>
                      <a:pPr algn="ctr"/>
                      <a:r>
                        <a:rPr lang="en-IN" sz="3200" b="1" dirty="0">
                          <a:latin typeface="+mn-lt"/>
                        </a:rPr>
                        <a:t>3909 </a:t>
                      </a:r>
                      <a:r>
                        <a:rPr lang="en-IN" sz="3200" b="1" dirty="0" err="1">
                          <a:latin typeface="+mn-lt"/>
                        </a:rPr>
                        <a:t>cr</a:t>
                      </a:r>
                      <a:endParaRPr lang="en-IN" sz="3200" b="1" dirty="0">
                        <a:latin typeface="+mn-lt"/>
                      </a:endParaRPr>
                    </a:p>
                  </a:txBody>
                  <a:tcPr/>
                </a:tc>
                <a:tc>
                  <a:txBody>
                    <a:bodyPr/>
                    <a:lstStyle/>
                    <a:p>
                      <a:pPr algn="ctr"/>
                      <a:r>
                        <a:rPr lang="en-IN" sz="3200" b="1" dirty="0">
                          <a:latin typeface="+mn-lt"/>
                        </a:rPr>
                        <a:t>2451 </a:t>
                      </a:r>
                      <a:r>
                        <a:rPr lang="en-IN" sz="3200" b="1" dirty="0" err="1">
                          <a:latin typeface="+mn-lt"/>
                        </a:rPr>
                        <a:t>cr</a:t>
                      </a:r>
                      <a:endParaRPr lang="en-IN" sz="3200" b="1" dirty="0">
                        <a:latin typeface="+mn-lt"/>
                      </a:endParaRPr>
                    </a:p>
                  </a:txBody>
                  <a:tcPr/>
                </a:tc>
                <a:extLst>
                  <a:ext uri="{0D108BD9-81ED-4DB2-BD59-A6C34878D82A}">
                    <a16:rowId xmlns:a16="http://schemas.microsoft.com/office/drawing/2014/main" val="3798779688"/>
                  </a:ext>
                </a:extLst>
              </a:tr>
            </a:tbl>
          </a:graphicData>
        </a:graphic>
      </p:graphicFrame>
    </p:spTree>
    <p:extLst>
      <p:ext uri="{BB962C8B-B14F-4D97-AF65-F5344CB8AC3E}">
        <p14:creationId xmlns:p14="http://schemas.microsoft.com/office/powerpoint/2010/main" val="3649997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lt">
                                    <p:tmAbs val="100"/>
                                  </p:iterate>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276</TotalTime>
  <Words>1146</Words>
  <Application>Microsoft Office PowerPoint</Application>
  <PresentationFormat>Widescreen</PresentationFormat>
  <Paragraphs>175</Paragraphs>
  <Slides>43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43</vt:i4>
      </vt:variant>
    </vt:vector>
  </HeadingPairs>
  <TitlesOfParts>
    <vt:vector size="50" baseType="lpstr">
      <vt:lpstr>Arial</vt:lpstr>
      <vt:lpstr>Bahnschrift SemiBold Condensed</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PROBLEMS FACED BY START UPS </vt:lpstr>
      <vt:lpstr>PowerPoint Presentation</vt:lpstr>
      <vt:lpstr> Valuation For Startups – 9 Methods</vt:lpstr>
      <vt:lpstr>Valuation For Startups – 9 Methods</vt:lpstr>
      <vt:lpstr>Valuation For Startups – 9 Methods</vt:lpstr>
      <vt:lpstr>Valuation For Startups – 9 Methods</vt:lpstr>
      <vt:lpstr>Valuation For Startups – 9 Methods</vt:lpstr>
      <vt:lpstr>BERKUS METHOD</vt:lpstr>
      <vt:lpstr>Berkus …..</vt:lpstr>
      <vt:lpstr>PowerPoint Presentation</vt:lpstr>
      <vt:lpstr> RISK FACTOR SUMMATION METHOD</vt:lpstr>
      <vt:lpstr>RISK FACTOR SUMMATION METHOD</vt:lpstr>
      <vt:lpstr>PowerPoint Presentation</vt:lpstr>
      <vt:lpstr>SCORE CARD VALUATION </vt:lpstr>
      <vt:lpstr>PowerPoint Presentation</vt:lpstr>
      <vt:lpstr>Nine Valuation Methods</vt:lpstr>
      <vt:lpstr>Comparable Transaction Method</vt:lpstr>
      <vt:lpstr>Comparable Transaction Method</vt:lpstr>
      <vt:lpstr>Nine Valuation Methods</vt:lpstr>
      <vt:lpstr>BOOK VALUE METHOD</vt:lpstr>
      <vt:lpstr>PowerPoint Presentation</vt:lpstr>
      <vt:lpstr>LIQUIDATION VALUE</vt:lpstr>
      <vt:lpstr>DCF METHOD</vt:lpstr>
      <vt:lpstr>FIRST CHICAGO METHOD</vt:lpstr>
      <vt:lpstr>FIRST CHICAGO METHOD</vt:lpstr>
      <vt:lpstr>PowerPoint Presentation</vt:lpstr>
      <vt:lpstr>Venture Capital Method</vt:lpstr>
      <vt:lpstr>Venture Capital Method</vt:lpstr>
      <vt:lpstr>Nine Valuation Methods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Tarun Jagdish</dc:creator>
  <cp:lastModifiedBy>DELL</cp:lastModifiedBy>
  <cp:revision>20</cp:revision>
  <dcterms:created xsi:type="dcterms:W3CDTF">2021-01-28T11:32:31Z</dcterms:created>
  <dcterms:modified xsi:type="dcterms:W3CDTF">2022-02-15T03:42:55Z</dcterms:modified>
</cp:coreProperties>
</file>